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 id="258" r:id="rId5"/>
    <p:sldId id="259" r:id="rId6"/>
    <p:sldId id="297" r:id="rId7"/>
    <p:sldId id="298" r:id="rId8"/>
    <p:sldId id="299" r:id="rId9"/>
    <p:sldId id="300" r:id="rId10"/>
    <p:sldId id="301" r:id="rId11"/>
    <p:sldId id="302" r:id="rId12"/>
    <p:sldId id="303" r:id="rId13"/>
    <p:sldId id="304" r:id="rId14"/>
    <p:sldId id="305" r:id="rId15"/>
    <p:sldId id="306" r:id="rId16"/>
  </p:sldIdLst>
  <p:sldSz cx="12192000" cy="6858000"/>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33"/>
    <a:srgbClr val="009933"/>
    <a:srgbClr val="249F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6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F7AE81-422F-4C5D-8233-34034104E8A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HN"/>
          </a:p>
        </p:txBody>
      </p:sp>
      <p:sp>
        <p:nvSpPr>
          <p:cNvPr id="3" name="Subtítulo 2">
            <a:extLst>
              <a:ext uri="{FF2B5EF4-FFF2-40B4-BE49-F238E27FC236}">
                <a16:creationId xmlns:a16="http://schemas.microsoft.com/office/drawing/2014/main" id="{8ABC6A59-EB53-41A2-A7BB-0942673B00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HN"/>
          </a:p>
        </p:txBody>
      </p:sp>
      <p:sp>
        <p:nvSpPr>
          <p:cNvPr id="4" name="Marcador de fecha 3">
            <a:extLst>
              <a:ext uri="{FF2B5EF4-FFF2-40B4-BE49-F238E27FC236}">
                <a16:creationId xmlns:a16="http://schemas.microsoft.com/office/drawing/2014/main" id="{40F4B484-2DA3-42D5-995D-35B73B850948}"/>
              </a:ext>
            </a:extLst>
          </p:cNvPr>
          <p:cNvSpPr>
            <a:spLocks noGrp="1"/>
          </p:cNvSpPr>
          <p:nvPr>
            <p:ph type="dt" sz="half" idx="10"/>
          </p:nvPr>
        </p:nvSpPr>
        <p:spPr/>
        <p:txBody>
          <a:bodyPr/>
          <a:lstStyle/>
          <a:p>
            <a:fld id="{50DE3E1F-F47D-43E4-BC5F-6D9A06F951E8}" type="datetimeFigureOut">
              <a:rPr lang="es-HN" smtClean="0"/>
              <a:t>4/11/2022</a:t>
            </a:fld>
            <a:endParaRPr lang="es-HN"/>
          </a:p>
        </p:txBody>
      </p:sp>
      <p:sp>
        <p:nvSpPr>
          <p:cNvPr id="5" name="Marcador de pie de página 4">
            <a:extLst>
              <a:ext uri="{FF2B5EF4-FFF2-40B4-BE49-F238E27FC236}">
                <a16:creationId xmlns:a16="http://schemas.microsoft.com/office/drawing/2014/main" id="{735A9F84-5E58-4F7A-B0D9-CDA8F6C22483}"/>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81B28F58-68D7-4C85-A790-341741661B52}"/>
              </a:ext>
            </a:extLst>
          </p:cNvPr>
          <p:cNvSpPr>
            <a:spLocks noGrp="1"/>
          </p:cNvSpPr>
          <p:nvPr>
            <p:ph type="sldNum" sz="quarter" idx="12"/>
          </p:nvPr>
        </p:nvSpPr>
        <p:spPr/>
        <p:txBody>
          <a:bodyPr/>
          <a:lstStyle/>
          <a:p>
            <a:fld id="{9FEBFA29-EC0F-4794-9E00-889BE341D86D}" type="slidenum">
              <a:rPr lang="es-HN" smtClean="0"/>
              <a:t>‹Nº›</a:t>
            </a:fld>
            <a:endParaRPr lang="es-HN"/>
          </a:p>
        </p:txBody>
      </p:sp>
    </p:spTree>
    <p:extLst>
      <p:ext uri="{BB962C8B-B14F-4D97-AF65-F5344CB8AC3E}">
        <p14:creationId xmlns:p14="http://schemas.microsoft.com/office/powerpoint/2010/main" val="3391633916"/>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0149C2-3E57-474B-947A-56E432753EDB}"/>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texto vertical 2">
            <a:extLst>
              <a:ext uri="{FF2B5EF4-FFF2-40B4-BE49-F238E27FC236}">
                <a16:creationId xmlns:a16="http://schemas.microsoft.com/office/drawing/2014/main" id="{D9814A7D-0C8A-437E-BD9D-03F8B7A82EA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356947D3-AC8C-4C11-9E3E-12B9A46F2FCF}"/>
              </a:ext>
            </a:extLst>
          </p:cNvPr>
          <p:cNvSpPr>
            <a:spLocks noGrp="1"/>
          </p:cNvSpPr>
          <p:nvPr>
            <p:ph type="dt" sz="half" idx="10"/>
          </p:nvPr>
        </p:nvSpPr>
        <p:spPr/>
        <p:txBody>
          <a:bodyPr/>
          <a:lstStyle/>
          <a:p>
            <a:fld id="{50DE3E1F-F47D-43E4-BC5F-6D9A06F951E8}" type="datetimeFigureOut">
              <a:rPr lang="es-HN" smtClean="0"/>
              <a:t>4/11/2022</a:t>
            </a:fld>
            <a:endParaRPr lang="es-HN"/>
          </a:p>
        </p:txBody>
      </p:sp>
      <p:sp>
        <p:nvSpPr>
          <p:cNvPr id="5" name="Marcador de pie de página 4">
            <a:extLst>
              <a:ext uri="{FF2B5EF4-FFF2-40B4-BE49-F238E27FC236}">
                <a16:creationId xmlns:a16="http://schemas.microsoft.com/office/drawing/2014/main" id="{DCEB4CD8-1223-4DCC-8F3B-AD22238C51EF}"/>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661E119C-7F0E-4B4E-AFEE-62127C411BCF}"/>
              </a:ext>
            </a:extLst>
          </p:cNvPr>
          <p:cNvSpPr>
            <a:spLocks noGrp="1"/>
          </p:cNvSpPr>
          <p:nvPr>
            <p:ph type="sldNum" sz="quarter" idx="12"/>
          </p:nvPr>
        </p:nvSpPr>
        <p:spPr/>
        <p:txBody>
          <a:bodyPr/>
          <a:lstStyle/>
          <a:p>
            <a:fld id="{9FEBFA29-EC0F-4794-9E00-889BE341D86D}" type="slidenum">
              <a:rPr lang="es-HN" smtClean="0"/>
              <a:t>‹Nº›</a:t>
            </a:fld>
            <a:endParaRPr lang="es-HN"/>
          </a:p>
        </p:txBody>
      </p:sp>
    </p:spTree>
    <p:extLst>
      <p:ext uri="{BB962C8B-B14F-4D97-AF65-F5344CB8AC3E}">
        <p14:creationId xmlns:p14="http://schemas.microsoft.com/office/powerpoint/2010/main" val="3302254457"/>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02A0725-904E-4BBE-9AEB-645FBA28801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HN"/>
          </a:p>
        </p:txBody>
      </p:sp>
      <p:sp>
        <p:nvSpPr>
          <p:cNvPr id="3" name="Marcador de texto vertical 2">
            <a:extLst>
              <a:ext uri="{FF2B5EF4-FFF2-40B4-BE49-F238E27FC236}">
                <a16:creationId xmlns:a16="http://schemas.microsoft.com/office/drawing/2014/main" id="{514B6301-13B0-4510-A197-25461A5074B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37FD8317-8CB9-4845-A1B3-10F1F3AD415F}"/>
              </a:ext>
            </a:extLst>
          </p:cNvPr>
          <p:cNvSpPr>
            <a:spLocks noGrp="1"/>
          </p:cNvSpPr>
          <p:nvPr>
            <p:ph type="dt" sz="half" idx="10"/>
          </p:nvPr>
        </p:nvSpPr>
        <p:spPr/>
        <p:txBody>
          <a:bodyPr/>
          <a:lstStyle/>
          <a:p>
            <a:fld id="{50DE3E1F-F47D-43E4-BC5F-6D9A06F951E8}" type="datetimeFigureOut">
              <a:rPr lang="es-HN" smtClean="0"/>
              <a:t>4/11/2022</a:t>
            </a:fld>
            <a:endParaRPr lang="es-HN"/>
          </a:p>
        </p:txBody>
      </p:sp>
      <p:sp>
        <p:nvSpPr>
          <p:cNvPr id="5" name="Marcador de pie de página 4">
            <a:extLst>
              <a:ext uri="{FF2B5EF4-FFF2-40B4-BE49-F238E27FC236}">
                <a16:creationId xmlns:a16="http://schemas.microsoft.com/office/drawing/2014/main" id="{9F6344D3-4E52-4B75-87E4-5DBF389A3C9F}"/>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B1B24C99-69CF-4E9A-AC46-C1BFC3E86BB1}"/>
              </a:ext>
            </a:extLst>
          </p:cNvPr>
          <p:cNvSpPr>
            <a:spLocks noGrp="1"/>
          </p:cNvSpPr>
          <p:nvPr>
            <p:ph type="sldNum" sz="quarter" idx="12"/>
          </p:nvPr>
        </p:nvSpPr>
        <p:spPr/>
        <p:txBody>
          <a:bodyPr/>
          <a:lstStyle/>
          <a:p>
            <a:fld id="{9FEBFA29-EC0F-4794-9E00-889BE341D86D}" type="slidenum">
              <a:rPr lang="es-HN" smtClean="0"/>
              <a:t>‹Nº›</a:t>
            </a:fld>
            <a:endParaRPr lang="es-HN"/>
          </a:p>
        </p:txBody>
      </p:sp>
    </p:spTree>
    <p:extLst>
      <p:ext uri="{BB962C8B-B14F-4D97-AF65-F5344CB8AC3E}">
        <p14:creationId xmlns:p14="http://schemas.microsoft.com/office/powerpoint/2010/main" val="807948152"/>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577AE5-3663-438C-B676-361FC33E4FB4}"/>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F9E90EA7-EFBF-43F5-8AFF-2FC2FB530CA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1E3EE3D4-FF31-4EF4-ACA7-3230570C86F3}"/>
              </a:ext>
            </a:extLst>
          </p:cNvPr>
          <p:cNvSpPr>
            <a:spLocks noGrp="1"/>
          </p:cNvSpPr>
          <p:nvPr>
            <p:ph type="dt" sz="half" idx="10"/>
          </p:nvPr>
        </p:nvSpPr>
        <p:spPr/>
        <p:txBody>
          <a:bodyPr/>
          <a:lstStyle/>
          <a:p>
            <a:fld id="{50DE3E1F-F47D-43E4-BC5F-6D9A06F951E8}" type="datetimeFigureOut">
              <a:rPr lang="es-HN" smtClean="0"/>
              <a:t>4/11/2022</a:t>
            </a:fld>
            <a:endParaRPr lang="es-HN"/>
          </a:p>
        </p:txBody>
      </p:sp>
      <p:sp>
        <p:nvSpPr>
          <p:cNvPr id="5" name="Marcador de pie de página 4">
            <a:extLst>
              <a:ext uri="{FF2B5EF4-FFF2-40B4-BE49-F238E27FC236}">
                <a16:creationId xmlns:a16="http://schemas.microsoft.com/office/drawing/2014/main" id="{A3544253-E775-45B2-87E5-0CE8B3555F60}"/>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B96B1AD8-7EDE-4CE4-BABD-5C154953D770}"/>
              </a:ext>
            </a:extLst>
          </p:cNvPr>
          <p:cNvSpPr>
            <a:spLocks noGrp="1"/>
          </p:cNvSpPr>
          <p:nvPr>
            <p:ph type="sldNum" sz="quarter" idx="12"/>
          </p:nvPr>
        </p:nvSpPr>
        <p:spPr/>
        <p:txBody>
          <a:bodyPr/>
          <a:lstStyle/>
          <a:p>
            <a:fld id="{9FEBFA29-EC0F-4794-9E00-889BE341D86D}" type="slidenum">
              <a:rPr lang="es-HN" smtClean="0"/>
              <a:t>‹Nº›</a:t>
            </a:fld>
            <a:endParaRPr lang="es-HN"/>
          </a:p>
        </p:txBody>
      </p:sp>
    </p:spTree>
    <p:extLst>
      <p:ext uri="{BB962C8B-B14F-4D97-AF65-F5344CB8AC3E}">
        <p14:creationId xmlns:p14="http://schemas.microsoft.com/office/powerpoint/2010/main" val="2047159954"/>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1C6C16-FD8C-4672-B01B-4558A5B0FFE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0E8CCDAD-883F-489A-BFE1-7E37AF50DE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6937CE8-91B3-4F3E-91D6-2FEC759EE3ED}"/>
              </a:ext>
            </a:extLst>
          </p:cNvPr>
          <p:cNvSpPr>
            <a:spLocks noGrp="1"/>
          </p:cNvSpPr>
          <p:nvPr>
            <p:ph type="dt" sz="half" idx="10"/>
          </p:nvPr>
        </p:nvSpPr>
        <p:spPr/>
        <p:txBody>
          <a:bodyPr/>
          <a:lstStyle/>
          <a:p>
            <a:fld id="{50DE3E1F-F47D-43E4-BC5F-6D9A06F951E8}" type="datetimeFigureOut">
              <a:rPr lang="es-HN" smtClean="0"/>
              <a:t>4/11/2022</a:t>
            </a:fld>
            <a:endParaRPr lang="es-HN"/>
          </a:p>
        </p:txBody>
      </p:sp>
      <p:sp>
        <p:nvSpPr>
          <p:cNvPr id="5" name="Marcador de pie de página 4">
            <a:extLst>
              <a:ext uri="{FF2B5EF4-FFF2-40B4-BE49-F238E27FC236}">
                <a16:creationId xmlns:a16="http://schemas.microsoft.com/office/drawing/2014/main" id="{8CB64788-C820-4838-B4D5-34364A022070}"/>
              </a:ext>
            </a:extLst>
          </p:cNvPr>
          <p:cNvSpPr>
            <a:spLocks noGrp="1"/>
          </p:cNvSpPr>
          <p:nvPr>
            <p:ph type="ftr" sz="quarter" idx="11"/>
          </p:nvPr>
        </p:nvSpPr>
        <p:spPr/>
        <p:txBody>
          <a:bodyPr/>
          <a:lstStyle/>
          <a:p>
            <a:endParaRPr lang="es-HN"/>
          </a:p>
        </p:txBody>
      </p:sp>
      <p:sp>
        <p:nvSpPr>
          <p:cNvPr id="6" name="Marcador de número de diapositiva 5">
            <a:extLst>
              <a:ext uri="{FF2B5EF4-FFF2-40B4-BE49-F238E27FC236}">
                <a16:creationId xmlns:a16="http://schemas.microsoft.com/office/drawing/2014/main" id="{DE862A54-2EBF-4436-9023-761FED2FB6AD}"/>
              </a:ext>
            </a:extLst>
          </p:cNvPr>
          <p:cNvSpPr>
            <a:spLocks noGrp="1"/>
          </p:cNvSpPr>
          <p:nvPr>
            <p:ph type="sldNum" sz="quarter" idx="12"/>
          </p:nvPr>
        </p:nvSpPr>
        <p:spPr/>
        <p:txBody>
          <a:bodyPr/>
          <a:lstStyle/>
          <a:p>
            <a:fld id="{9FEBFA29-EC0F-4794-9E00-889BE341D86D}" type="slidenum">
              <a:rPr lang="es-HN" smtClean="0"/>
              <a:t>‹Nº›</a:t>
            </a:fld>
            <a:endParaRPr lang="es-HN"/>
          </a:p>
        </p:txBody>
      </p:sp>
    </p:spTree>
    <p:extLst>
      <p:ext uri="{BB962C8B-B14F-4D97-AF65-F5344CB8AC3E}">
        <p14:creationId xmlns:p14="http://schemas.microsoft.com/office/powerpoint/2010/main" val="3720492817"/>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AF8718-7E58-4B10-B468-69E2423378C7}"/>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67EA7CC6-3789-4221-A5A6-EC5F8079922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contenido 3">
            <a:extLst>
              <a:ext uri="{FF2B5EF4-FFF2-40B4-BE49-F238E27FC236}">
                <a16:creationId xmlns:a16="http://schemas.microsoft.com/office/drawing/2014/main" id="{B7186B5D-D568-4C16-8F80-2F023CEFCDE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5" name="Marcador de fecha 4">
            <a:extLst>
              <a:ext uri="{FF2B5EF4-FFF2-40B4-BE49-F238E27FC236}">
                <a16:creationId xmlns:a16="http://schemas.microsoft.com/office/drawing/2014/main" id="{8B2C144B-07D0-4411-9C6B-12A4982B7B6E}"/>
              </a:ext>
            </a:extLst>
          </p:cNvPr>
          <p:cNvSpPr>
            <a:spLocks noGrp="1"/>
          </p:cNvSpPr>
          <p:nvPr>
            <p:ph type="dt" sz="half" idx="10"/>
          </p:nvPr>
        </p:nvSpPr>
        <p:spPr/>
        <p:txBody>
          <a:bodyPr/>
          <a:lstStyle/>
          <a:p>
            <a:fld id="{50DE3E1F-F47D-43E4-BC5F-6D9A06F951E8}" type="datetimeFigureOut">
              <a:rPr lang="es-HN" smtClean="0"/>
              <a:t>4/11/2022</a:t>
            </a:fld>
            <a:endParaRPr lang="es-HN"/>
          </a:p>
        </p:txBody>
      </p:sp>
      <p:sp>
        <p:nvSpPr>
          <p:cNvPr id="6" name="Marcador de pie de página 5">
            <a:extLst>
              <a:ext uri="{FF2B5EF4-FFF2-40B4-BE49-F238E27FC236}">
                <a16:creationId xmlns:a16="http://schemas.microsoft.com/office/drawing/2014/main" id="{3615064F-3C04-427E-88D2-7DC3418FD862}"/>
              </a:ext>
            </a:extLst>
          </p:cNvPr>
          <p:cNvSpPr>
            <a:spLocks noGrp="1"/>
          </p:cNvSpPr>
          <p:nvPr>
            <p:ph type="ftr" sz="quarter" idx="11"/>
          </p:nvPr>
        </p:nvSpPr>
        <p:spPr/>
        <p:txBody>
          <a:bodyPr/>
          <a:lstStyle/>
          <a:p>
            <a:endParaRPr lang="es-HN"/>
          </a:p>
        </p:txBody>
      </p:sp>
      <p:sp>
        <p:nvSpPr>
          <p:cNvPr id="7" name="Marcador de número de diapositiva 6">
            <a:extLst>
              <a:ext uri="{FF2B5EF4-FFF2-40B4-BE49-F238E27FC236}">
                <a16:creationId xmlns:a16="http://schemas.microsoft.com/office/drawing/2014/main" id="{995469E8-7176-462F-9E93-6B7C19A7B1CE}"/>
              </a:ext>
            </a:extLst>
          </p:cNvPr>
          <p:cNvSpPr>
            <a:spLocks noGrp="1"/>
          </p:cNvSpPr>
          <p:nvPr>
            <p:ph type="sldNum" sz="quarter" idx="12"/>
          </p:nvPr>
        </p:nvSpPr>
        <p:spPr/>
        <p:txBody>
          <a:bodyPr/>
          <a:lstStyle/>
          <a:p>
            <a:fld id="{9FEBFA29-EC0F-4794-9E00-889BE341D86D}" type="slidenum">
              <a:rPr lang="es-HN" smtClean="0"/>
              <a:t>‹Nº›</a:t>
            </a:fld>
            <a:endParaRPr lang="es-HN"/>
          </a:p>
        </p:txBody>
      </p:sp>
    </p:spTree>
    <p:extLst>
      <p:ext uri="{BB962C8B-B14F-4D97-AF65-F5344CB8AC3E}">
        <p14:creationId xmlns:p14="http://schemas.microsoft.com/office/powerpoint/2010/main" val="4114126529"/>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88C8F2-F8D4-45FA-93EA-ACBB600F519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40DECF19-0006-4FB3-810E-14048C5CC7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F2CB685-30B2-488C-BF53-7D22AD8E875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5" name="Marcador de texto 4">
            <a:extLst>
              <a:ext uri="{FF2B5EF4-FFF2-40B4-BE49-F238E27FC236}">
                <a16:creationId xmlns:a16="http://schemas.microsoft.com/office/drawing/2014/main" id="{F7A594E2-EDAA-414B-BF6B-EC0A5ABDD1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FA03398-759A-4F62-BA9F-07E182045B1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7" name="Marcador de fecha 6">
            <a:extLst>
              <a:ext uri="{FF2B5EF4-FFF2-40B4-BE49-F238E27FC236}">
                <a16:creationId xmlns:a16="http://schemas.microsoft.com/office/drawing/2014/main" id="{F193DF8D-7FD4-48F2-8E39-597FEA03DB58}"/>
              </a:ext>
            </a:extLst>
          </p:cNvPr>
          <p:cNvSpPr>
            <a:spLocks noGrp="1"/>
          </p:cNvSpPr>
          <p:nvPr>
            <p:ph type="dt" sz="half" idx="10"/>
          </p:nvPr>
        </p:nvSpPr>
        <p:spPr/>
        <p:txBody>
          <a:bodyPr/>
          <a:lstStyle/>
          <a:p>
            <a:fld id="{50DE3E1F-F47D-43E4-BC5F-6D9A06F951E8}" type="datetimeFigureOut">
              <a:rPr lang="es-HN" smtClean="0"/>
              <a:t>4/11/2022</a:t>
            </a:fld>
            <a:endParaRPr lang="es-HN"/>
          </a:p>
        </p:txBody>
      </p:sp>
      <p:sp>
        <p:nvSpPr>
          <p:cNvPr id="8" name="Marcador de pie de página 7">
            <a:extLst>
              <a:ext uri="{FF2B5EF4-FFF2-40B4-BE49-F238E27FC236}">
                <a16:creationId xmlns:a16="http://schemas.microsoft.com/office/drawing/2014/main" id="{9722DE97-23C7-4443-BDA4-3E079BA81D51}"/>
              </a:ext>
            </a:extLst>
          </p:cNvPr>
          <p:cNvSpPr>
            <a:spLocks noGrp="1"/>
          </p:cNvSpPr>
          <p:nvPr>
            <p:ph type="ftr" sz="quarter" idx="11"/>
          </p:nvPr>
        </p:nvSpPr>
        <p:spPr/>
        <p:txBody>
          <a:bodyPr/>
          <a:lstStyle/>
          <a:p>
            <a:endParaRPr lang="es-HN"/>
          </a:p>
        </p:txBody>
      </p:sp>
      <p:sp>
        <p:nvSpPr>
          <p:cNvPr id="9" name="Marcador de número de diapositiva 8">
            <a:extLst>
              <a:ext uri="{FF2B5EF4-FFF2-40B4-BE49-F238E27FC236}">
                <a16:creationId xmlns:a16="http://schemas.microsoft.com/office/drawing/2014/main" id="{ED37B501-1A78-465C-96A5-6F473AAA4455}"/>
              </a:ext>
            </a:extLst>
          </p:cNvPr>
          <p:cNvSpPr>
            <a:spLocks noGrp="1"/>
          </p:cNvSpPr>
          <p:nvPr>
            <p:ph type="sldNum" sz="quarter" idx="12"/>
          </p:nvPr>
        </p:nvSpPr>
        <p:spPr/>
        <p:txBody>
          <a:bodyPr/>
          <a:lstStyle/>
          <a:p>
            <a:fld id="{9FEBFA29-EC0F-4794-9E00-889BE341D86D}" type="slidenum">
              <a:rPr lang="es-HN" smtClean="0"/>
              <a:t>‹Nº›</a:t>
            </a:fld>
            <a:endParaRPr lang="es-HN"/>
          </a:p>
        </p:txBody>
      </p:sp>
    </p:spTree>
    <p:extLst>
      <p:ext uri="{BB962C8B-B14F-4D97-AF65-F5344CB8AC3E}">
        <p14:creationId xmlns:p14="http://schemas.microsoft.com/office/powerpoint/2010/main" val="2231265415"/>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AC437C-D9CD-468C-B67A-4610283D787C}"/>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fecha 2">
            <a:extLst>
              <a:ext uri="{FF2B5EF4-FFF2-40B4-BE49-F238E27FC236}">
                <a16:creationId xmlns:a16="http://schemas.microsoft.com/office/drawing/2014/main" id="{E13862FC-4A59-4D0E-8C3C-AE0D3E6797B9}"/>
              </a:ext>
            </a:extLst>
          </p:cNvPr>
          <p:cNvSpPr>
            <a:spLocks noGrp="1"/>
          </p:cNvSpPr>
          <p:nvPr>
            <p:ph type="dt" sz="half" idx="10"/>
          </p:nvPr>
        </p:nvSpPr>
        <p:spPr/>
        <p:txBody>
          <a:bodyPr/>
          <a:lstStyle/>
          <a:p>
            <a:fld id="{50DE3E1F-F47D-43E4-BC5F-6D9A06F951E8}" type="datetimeFigureOut">
              <a:rPr lang="es-HN" smtClean="0"/>
              <a:t>4/11/2022</a:t>
            </a:fld>
            <a:endParaRPr lang="es-HN"/>
          </a:p>
        </p:txBody>
      </p:sp>
      <p:sp>
        <p:nvSpPr>
          <p:cNvPr id="4" name="Marcador de pie de página 3">
            <a:extLst>
              <a:ext uri="{FF2B5EF4-FFF2-40B4-BE49-F238E27FC236}">
                <a16:creationId xmlns:a16="http://schemas.microsoft.com/office/drawing/2014/main" id="{224C213F-A910-49D3-A679-EF4C6D2E9C5D}"/>
              </a:ext>
            </a:extLst>
          </p:cNvPr>
          <p:cNvSpPr>
            <a:spLocks noGrp="1"/>
          </p:cNvSpPr>
          <p:nvPr>
            <p:ph type="ftr" sz="quarter" idx="11"/>
          </p:nvPr>
        </p:nvSpPr>
        <p:spPr/>
        <p:txBody>
          <a:bodyPr/>
          <a:lstStyle/>
          <a:p>
            <a:endParaRPr lang="es-HN"/>
          </a:p>
        </p:txBody>
      </p:sp>
      <p:sp>
        <p:nvSpPr>
          <p:cNvPr id="5" name="Marcador de número de diapositiva 4">
            <a:extLst>
              <a:ext uri="{FF2B5EF4-FFF2-40B4-BE49-F238E27FC236}">
                <a16:creationId xmlns:a16="http://schemas.microsoft.com/office/drawing/2014/main" id="{A67E97D2-053C-49D4-B0B0-8AE524E24AFC}"/>
              </a:ext>
            </a:extLst>
          </p:cNvPr>
          <p:cNvSpPr>
            <a:spLocks noGrp="1"/>
          </p:cNvSpPr>
          <p:nvPr>
            <p:ph type="sldNum" sz="quarter" idx="12"/>
          </p:nvPr>
        </p:nvSpPr>
        <p:spPr/>
        <p:txBody>
          <a:bodyPr/>
          <a:lstStyle/>
          <a:p>
            <a:fld id="{9FEBFA29-EC0F-4794-9E00-889BE341D86D}" type="slidenum">
              <a:rPr lang="es-HN" smtClean="0"/>
              <a:t>‹Nº›</a:t>
            </a:fld>
            <a:endParaRPr lang="es-HN"/>
          </a:p>
        </p:txBody>
      </p:sp>
    </p:spTree>
    <p:extLst>
      <p:ext uri="{BB962C8B-B14F-4D97-AF65-F5344CB8AC3E}">
        <p14:creationId xmlns:p14="http://schemas.microsoft.com/office/powerpoint/2010/main" val="3156336004"/>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FF94B7A-6753-4EAF-9FA6-58561FDDC1C5}"/>
              </a:ext>
            </a:extLst>
          </p:cNvPr>
          <p:cNvSpPr>
            <a:spLocks noGrp="1"/>
          </p:cNvSpPr>
          <p:nvPr>
            <p:ph type="dt" sz="half" idx="10"/>
          </p:nvPr>
        </p:nvSpPr>
        <p:spPr/>
        <p:txBody>
          <a:bodyPr/>
          <a:lstStyle/>
          <a:p>
            <a:fld id="{50DE3E1F-F47D-43E4-BC5F-6D9A06F951E8}" type="datetimeFigureOut">
              <a:rPr lang="es-HN" smtClean="0"/>
              <a:t>4/11/2022</a:t>
            </a:fld>
            <a:endParaRPr lang="es-HN"/>
          </a:p>
        </p:txBody>
      </p:sp>
      <p:sp>
        <p:nvSpPr>
          <p:cNvPr id="3" name="Marcador de pie de página 2">
            <a:extLst>
              <a:ext uri="{FF2B5EF4-FFF2-40B4-BE49-F238E27FC236}">
                <a16:creationId xmlns:a16="http://schemas.microsoft.com/office/drawing/2014/main" id="{9EF346C1-2B71-48F4-AFDB-7A7EBC158DFC}"/>
              </a:ext>
            </a:extLst>
          </p:cNvPr>
          <p:cNvSpPr>
            <a:spLocks noGrp="1"/>
          </p:cNvSpPr>
          <p:nvPr>
            <p:ph type="ftr" sz="quarter" idx="11"/>
          </p:nvPr>
        </p:nvSpPr>
        <p:spPr/>
        <p:txBody>
          <a:bodyPr/>
          <a:lstStyle/>
          <a:p>
            <a:endParaRPr lang="es-HN"/>
          </a:p>
        </p:txBody>
      </p:sp>
      <p:sp>
        <p:nvSpPr>
          <p:cNvPr id="4" name="Marcador de número de diapositiva 3">
            <a:extLst>
              <a:ext uri="{FF2B5EF4-FFF2-40B4-BE49-F238E27FC236}">
                <a16:creationId xmlns:a16="http://schemas.microsoft.com/office/drawing/2014/main" id="{4AB459DA-F98A-430B-B31F-29E120354F46}"/>
              </a:ext>
            </a:extLst>
          </p:cNvPr>
          <p:cNvSpPr>
            <a:spLocks noGrp="1"/>
          </p:cNvSpPr>
          <p:nvPr>
            <p:ph type="sldNum" sz="quarter" idx="12"/>
          </p:nvPr>
        </p:nvSpPr>
        <p:spPr/>
        <p:txBody>
          <a:bodyPr/>
          <a:lstStyle/>
          <a:p>
            <a:fld id="{9FEBFA29-EC0F-4794-9E00-889BE341D86D}" type="slidenum">
              <a:rPr lang="es-HN" smtClean="0"/>
              <a:t>‹Nº›</a:t>
            </a:fld>
            <a:endParaRPr lang="es-HN"/>
          </a:p>
        </p:txBody>
      </p:sp>
    </p:spTree>
    <p:extLst>
      <p:ext uri="{BB962C8B-B14F-4D97-AF65-F5344CB8AC3E}">
        <p14:creationId xmlns:p14="http://schemas.microsoft.com/office/powerpoint/2010/main" val="431630180"/>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C0D2FB-563C-47A5-966F-140A745B772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010C01C6-F714-4BBA-982B-7AFFB4FA32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texto 3">
            <a:extLst>
              <a:ext uri="{FF2B5EF4-FFF2-40B4-BE49-F238E27FC236}">
                <a16:creationId xmlns:a16="http://schemas.microsoft.com/office/drawing/2014/main" id="{53B937CA-FB3D-459A-B290-EE3827B4AD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715CA7E-9B84-44E5-9655-1FFAAE4BB7CC}"/>
              </a:ext>
            </a:extLst>
          </p:cNvPr>
          <p:cNvSpPr>
            <a:spLocks noGrp="1"/>
          </p:cNvSpPr>
          <p:nvPr>
            <p:ph type="dt" sz="half" idx="10"/>
          </p:nvPr>
        </p:nvSpPr>
        <p:spPr/>
        <p:txBody>
          <a:bodyPr/>
          <a:lstStyle/>
          <a:p>
            <a:fld id="{50DE3E1F-F47D-43E4-BC5F-6D9A06F951E8}" type="datetimeFigureOut">
              <a:rPr lang="es-HN" smtClean="0"/>
              <a:t>4/11/2022</a:t>
            </a:fld>
            <a:endParaRPr lang="es-HN"/>
          </a:p>
        </p:txBody>
      </p:sp>
      <p:sp>
        <p:nvSpPr>
          <p:cNvPr id="6" name="Marcador de pie de página 5">
            <a:extLst>
              <a:ext uri="{FF2B5EF4-FFF2-40B4-BE49-F238E27FC236}">
                <a16:creationId xmlns:a16="http://schemas.microsoft.com/office/drawing/2014/main" id="{568EC4C4-3841-4FB2-82B7-0106ACE4CFB3}"/>
              </a:ext>
            </a:extLst>
          </p:cNvPr>
          <p:cNvSpPr>
            <a:spLocks noGrp="1"/>
          </p:cNvSpPr>
          <p:nvPr>
            <p:ph type="ftr" sz="quarter" idx="11"/>
          </p:nvPr>
        </p:nvSpPr>
        <p:spPr/>
        <p:txBody>
          <a:bodyPr/>
          <a:lstStyle/>
          <a:p>
            <a:endParaRPr lang="es-HN"/>
          </a:p>
        </p:txBody>
      </p:sp>
      <p:sp>
        <p:nvSpPr>
          <p:cNvPr id="7" name="Marcador de número de diapositiva 6">
            <a:extLst>
              <a:ext uri="{FF2B5EF4-FFF2-40B4-BE49-F238E27FC236}">
                <a16:creationId xmlns:a16="http://schemas.microsoft.com/office/drawing/2014/main" id="{E90E3608-6148-4FB1-83F3-5AE23D641787}"/>
              </a:ext>
            </a:extLst>
          </p:cNvPr>
          <p:cNvSpPr>
            <a:spLocks noGrp="1"/>
          </p:cNvSpPr>
          <p:nvPr>
            <p:ph type="sldNum" sz="quarter" idx="12"/>
          </p:nvPr>
        </p:nvSpPr>
        <p:spPr/>
        <p:txBody>
          <a:bodyPr/>
          <a:lstStyle/>
          <a:p>
            <a:fld id="{9FEBFA29-EC0F-4794-9E00-889BE341D86D}" type="slidenum">
              <a:rPr lang="es-HN" smtClean="0"/>
              <a:t>‹Nº›</a:t>
            </a:fld>
            <a:endParaRPr lang="es-HN"/>
          </a:p>
        </p:txBody>
      </p:sp>
    </p:spTree>
    <p:extLst>
      <p:ext uri="{BB962C8B-B14F-4D97-AF65-F5344CB8AC3E}">
        <p14:creationId xmlns:p14="http://schemas.microsoft.com/office/powerpoint/2010/main" val="3246861484"/>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527415-360B-4460-8FE3-DD983DF9D2C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HN"/>
          </a:p>
        </p:txBody>
      </p:sp>
      <p:sp>
        <p:nvSpPr>
          <p:cNvPr id="3" name="Marcador de posición de imagen 2">
            <a:extLst>
              <a:ext uri="{FF2B5EF4-FFF2-40B4-BE49-F238E27FC236}">
                <a16:creationId xmlns:a16="http://schemas.microsoft.com/office/drawing/2014/main" id="{C55F5E0E-B0CD-4EA9-8544-296B9A8F10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HN"/>
          </a:p>
        </p:txBody>
      </p:sp>
      <p:sp>
        <p:nvSpPr>
          <p:cNvPr id="4" name="Marcador de texto 3">
            <a:extLst>
              <a:ext uri="{FF2B5EF4-FFF2-40B4-BE49-F238E27FC236}">
                <a16:creationId xmlns:a16="http://schemas.microsoft.com/office/drawing/2014/main" id="{29B47B0F-D237-419A-9ABE-619D01775A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B89AFCF-5BD3-4399-989B-D3109863179A}"/>
              </a:ext>
            </a:extLst>
          </p:cNvPr>
          <p:cNvSpPr>
            <a:spLocks noGrp="1"/>
          </p:cNvSpPr>
          <p:nvPr>
            <p:ph type="dt" sz="half" idx="10"/>
          </p:nvPr>
        </p:nvSpPr>
        <p:spPr/>
        <p:txBody>
          <a:bodyPr/>
          <a:lstStyle/>
          <a:p>
            <a:fld id="{50DE3E1F-F47D-43E4-BC5F-6D9A06F951E8}" type="datetimeFigureOut">
              <a:rPr lang="es-HN" smtClean="0"/>
              <a:t>4/11/2022</a:t>
            </a:fld>
            <a:endParaRPr lang="es-HN"/>
          </a:p>
        </p:txBody>
      </p:sp>
      <p:sp>
        <p:nvSpPr>
          <p:cNvPr id="6" name="Marcador de pie de página 5">
            <a:extLst>
              <a:ext uri="{FF2B5EF4-FFF2-40B4-BE49-F238E27FC236}">
                <a16:creationId xmlns:a16="http://schemas.microsoft.com/office/drawing/2014/main" id="{C0C2E56F-1EFE-430D-BE64-AD69EDE7662A}"/>
              </a:ext>
            </a:extLst>
          </p:cNvPr>
          <p:cNvSpPr>
            <a:spLocks noGrp="1"/>
          </p:cNvSpPr>
          <p:nvPr>
            <p:ph type="ftr" sz="quarter" idx="11"/>
          </p:nvPr>
        </p:nvSpPr>
        <p:spPr/>
        <p:txBody>
          <a:bodyPr/>
          <a:lstStyle/>
          <a:p>
            <a:endParaRPr lang="es-HN"/>
          </a:p>
        </p:txBody>
      </p:sp>
      <p:sp>
        <p:nvSpPr>
          <p:cNvPr id="7" name="Marcador de número de diapositiva 6">
            <a:extLst>
              <a:ext uri="{FF2B5EF4-FFF2-40B4-BE49-F238E27FC236}">
                <a16:creationId xmlns:a16="http://schemas.microsoft.com/office/drawing/2014/main" id="{7BA6ECD4-2DE9-45EB-9F35-B3B25F1C58C5}"/>
              </a:ext>
            </a:extLst>
          </p:cNvPr>
          <p:cNvSpPr>
            <a:spLocks noGrp="1"/>
          </p:cNvSpPr>
          <p:nvPr>
            <p:ph type="sldNum" sz="quarter" idx="12"/>
          </p:nvPr>
        </p:nvSpPr>
        <p:spPr/>
        <p:txBody>
          <a:bodyPr/>
          <a:lstStyle/>
          <a:p>
            <a:fld id="{9FEBFA29-EC0F-4794-9E00-889BE341D86D}" type="slidenum">
              <a:rPr lang="es-HN" smtClean="0"/>
              <a:t>‹Nº›</a:t>
            </a:fld>
            <a:endParaRPr lang="es-HN"/>
          </a:p>
        </p:txBody>
      </p:sp>
    </p:spTree>
    <p:extLst>
      <p:ext uri="{BB962C8B-B14F-4D97-AF65-F5344CB8AC3E}">
        <p14:creationId xmlns:p14="http://schemas.microsoft.com/office/powerpoint/2010/main" val="3483352565"/>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3C1E830-36B8-48FB-8D9B-C881BEFCE6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B0CA7E10-F9B5-4F07-96B2-322F06C1EB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5E4F107C-DAD8-4CA9-8F82-8B48DA505F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E3E1F-F47D-43E4-BC5F-6D9A06F951E8}" type="datetimeFigureOut">
              <a:rPr lang="es-HN" smtClean="0"/>
              <a:t>4/11/2022</a:t>
            </a:fld>
            <a:endParaRPr lang="es-HN"/>
          </a:p>
        </p:txBody>
      </p:sp>
      <p:sp>
        <p:nvSpPr>
          <p:cNvPr id="5" name="Marcador de pie de página 4">
            <a:extLst>
              <a:ext uri="{FF2B5EF4-FFF2-40B4-BE49-F238E27FC236}">
                <a16:creationId xmlns:a16="http://schemas.microsoft.com/office/drawing/2014/main" id="{CF18D149-17DF-487E-9356-C5B08C9EE7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a:p>
        </p:txBody>
      </p:sp>
      <p:sp>
        <p:nvSpPr>
          <p:cNvPr id="6" name="Marcador de número de diapositiva 5">
            <a:extLst>
              <a:ext uri="{FF2B5EF4-FFF2-40B4-BE49-F238E27FC236}">
                <a16:creationId xmlns:a16="http://schemas.microsoft.com/office/drawing/2014/main" id="{822B39D3-6782-4A92-8A86-04B0B6FC1A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BFA29-EC0F-4794-9E00-889BE341D86D}" type="slidenum">
              <a:rPr lang="es-HN" smtClean="0"/>
              <a:t>‹Nº›</a:t>
            </a:fld>
            <a:endParaRPr lang="es-HN"/>
          </a:p>
        </p:txBody>
      </p:sp>
    </p:spTree>
    <p:extLst>
      <p:ext uri="{BB962C8B-B14F-4D97-AF65-F5344CB8AC3E}">
        <p14:creationId xmlns:p14="http://schemas.microsoft.com/office/powerpoint/2010/main" val="3209268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Forma&#10;&#10;Descripción generada automáticamente">
            <a:extLst>
              <a:ext uri="{FF2B5EF4-FFF2-40B4-BE49-F238E27FC236}">
                <a16:creationId xmlns:a16="http://schemas.microsoft.com/office/drawing/2014/main" id="{741743F9-8090-93A3-4AF7-C7C2479726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pic>
        <p:nvPicPr>
          <p:cNvPr id="4" name="Imagen 3" descr="Imagen de la pantalla de un video juego&#10;&#10;Descripción generada automáticamente con confianza baja">
            <a:extLst>
              <a:ext uri="{FF2B5EF4-FFF2-40B4-BE49-F238E27FC236}">
                <a16:creationId xmlns:a16="http://schemas.microsoft.com/office/drawing/2014/main" id="{20879A67-7C40-1A64-52B2-C4BD6EB818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0371" y="1447036"/>
            <a:ext cx="7877572" cy="2076749"/>
          </a:xfrm>
          <a:prstGeom prst="rect">
            <a:avLst/>
          </a:prstGeom>
        </p:spPr>
      </p:pic>
      <p:sp>
        <p:nvSpPr>
          <p:cNvPr id="8" name="CuadroTexto 7">
            <a:extLst>
              <a:ext uri="{FF2B5EF4-FFF2-40B4-BE49-F238E27FC236}">
                <a16:creationId xmlns:a16="http://schemas.microsoft.com/office/drawing/2014/main" id="{2DEEB788-9A5C-4BC4-38EF-0197E16D3ED1}"/>
              </a:ext>
            </a:extLst>
          </p:cNvPr>
          <p:cNvSpPr txBox="1"/>
          <p:nvPr/>
        </p:nvSpPr>
        <p:spPr>
          <a:xfrm>
            <a:off x="3435547" y="3817728"/>
            <a:ext cx="6344074" cy="646331"/>
          </a:xfrm>
          <a:prstGeom prst="rect">
            <a:avLst/>
          </a:prstGeom>
          <a:noFill/>
        </p:spPr>
        <p:txBody>
          <a:bodyPr wrap="square">
            <a:spAutoFit/>
          </a:bodyPr>
          <a:lstStyle/>
          <a:p>
            <a:pPr algn="just"/>
            <a:r>
              <a:rPr lang="es-HN" sz="3600" b="1" dirty="0">
                <a:solidFill>
                  <a:srgbClr val="CC3333"/>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rPr>
              <a:t>USUARIO COOPERATIVO </a:t>
            </a:r>
            <a:endParaRPr lang="es-ES" sz="3600" b="1" dirty="0">
              <a:solidFill>
                <a:srgbClr val="CC3333"/>
              </a:solidFill>
              <a:effectLst>
                <a:outerShdw blurRad="38100" dist="38100" dir="2700000" algn="tl">
                  <a:srgbClr val="000000">
                    <a:alpha val="43137"/>
                  </a:srgbClr>
                </a:outerShdw>
              </a:effectLst>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408970816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Forma&#10;&#10;Descripción generada automáticamente">
            <a:extLst>
              <a:ext uri="{FF2B5EF4-FFF2-40B4-BE49-F238E27FC236}">
                <a16:creationId xmlns:a16="http://schemas.microsoft.com/office/drawing/2014/main" id="{4E8C23E7-9853-6CD5-7B32-F3D2CD878B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2F873778-3B0F-4097-8593-74F00E04CD92}"/>
              </a:ext>
            </a:extLst>
          </p:cNvPr>
          <p:cNvSpPr>
            <a:spLocks noGrp="1"/>
          </p:cNvSpPr>
          <p:nvPr>
            <p:ph type="title"/>
          </p:nvPr>
        </p:nvSpPr>
        <p:spPr>
          <a:xfrm>
            <a:off x="2029523" y="1353194"/>
            <a:ext cx="8854067" cy="1325563"/>
          </a:xfrm>
        </p:spPr>
        <p:txBody>
          <a:bodyPr>
            <a:normAutofit/>
          </a:bodyPr>
          <a:lstStyle/>
          <a:p>
            <a:pPr algn="ctr"/>
            <a:r>
              <a:rPr lang="es-HN" sz="280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Arial" panose="020B0604020202020204" pitchFamily="34" charset="0"/>
              </a:rPr>
              <a:t>Conceptos Incluidos en el Costo Anual Total (CAT)</a:t>
            </a:r>
            <a:endParaRPr lang="es-HN" sz="2800" b="1" dirty="0">
              <a:effectLst>
                <a:outerShdw blurRad="38100" dist="38100" dir="2700000" algn="tl">
                  <a:srgbClr val="000000">
                    <a:alpha val="43137"/>
                  </a:srgbClr>
                </a:outerShdw>
              </a:effectLst>
              <a:latin typeface="Georgia" panose="02040502050405020303" pitchFamily="18" charset="0"/>
              <a:cs typeface="Arial" panose="020B0604020202020204" pitchFamily="34" charset="0"/>
            </a:endParaRPr>
          </a:p>
        </p:txBody>
      </p:sp>
      <p:sp>
        <p:nvSpPr>
          <p:cNvPr id="3" name="Marcador de contenido 2">
            <a:extLst>
              <a:ext uri="{FF2B5EF4-FFF2-40B4-BE49-F238E27FC236}">
                <a16:creationId xmlns:a16="http://schemas.microsoft.com/office/drawing/2014/main" id="{3E0424D9-31A3-4731-93A6-AA82F549CCD5}"/>
              </a:ext>
            </a:extLst>
          </p:cNvPr>
          <p:cNvSpPr>
            <a:spLocks noGrp="1"/>
          </p:cNvSpPr>
          <p:nvPr>
            <p:ph idx="1"/>
          </p:nvPr>
        </p:nvSpPr>
        <p:spPr>
          <a:xfrm>
            <a:off x="1059366" y="2772334"/>
            <a:ext cx="9980341" cy="3035095"/>
          </a:xfrm>
        </p:spPr>
        <p:txBody>
          <a:bodyPr>
            <a:normAutofit lnSpcReduction="10000"/>
          </a:bodyPr>
          <a:lstStyle/>
          <a:p>
            <a:pPr marL="0" indent="0" algn="ctr">
              <a:buNone/>
            </a:pPr>
            <a:r>
              <a:rPr lang="es-HN" sz="2400" b="1" dirty="0">
                <a:solidFill>
                  <a:srgbClr val="009933"/>
                </a:solidFill>
                <a:latin typeface="Georgia" panose="02040502050405020303" pitchFamily="18" charset="0"/>
                <a:cs typeface="Arial" panose="020B0604020202020204" pitchFamily="34" charset="0"/>
              </a:rPr>
              <a:t>Para el cálculo del CAT, se deberá incluir: </a:t>
            </a:r>
            <a:endParaRPr lang="en-US" sz="2400" b="1" dirty="0">
              <a:solidFill>
                <a:srgbClr val="009933"/>
              </a:solidFill>
              <a:latin typeface="Georgia" panose="02040502050405020303" pitchFamily="18" charset="0"/>
              <a:cs typeface="Arial" panose="020B0604020202020204" pitchFamily="34" charset="0"/>
            </a:endParaRPr>
          </a:p>
          <a:p>
            <a:pPr lvl="0" algn="just">
              <a:buClr>
                <a:srgbClr val="009933"/>
              </a:buClr>
              <a:buFont typeface="Wingdings" panose="05000000000000000000" pitchFamily="2" charset="2"/>
              <a:buChar char="v"/>
            </a:pPr>
            <a:r>
              <a:rPr lang="es-HN" sz="2400" dirty="0">
                <a:latin typeface="Georgia" panose="02040502050405020303" pitchFamily="18" charset="0"/>
                <a:cs typeface="Arial" panose="020B0604020202020204" pitchFamily="34" charset="0"/>
              </a:rPr>
              <a:t>El cobro y pago del principal. </a:t>
            </a:r>
            <a:endParaRPr lang="en-US" sz="2400" dirty="0">
              <a:latin typeface="Georgia" panose="02040502050405020303" pitchFamily="18" charset="0"/>
              <a:cs typeface="Arial" panose="020B0604020202020204" pitchFamily="34" charset="0"/>
            </a:endParaRPr>
          </a:p>
          <a:p>
            <a:pPr lvl="0" algn="just">
              <a:buClr>
                <a:srgbClr val="009933"/>
              </a:buClr>
              <a:buFont typeface="Wingdings" panose="05000000000000000000" pitchFamily="2" charset="2"/>
              <a:buChar char="v"/>
            </a:pPr>
            <a:r>
              <a:rPr lang="es-HN" sz="2400" dirty="0">
                <a:latin typeface="Georgia" panose="02040502050405020303" pitchFamily="18" charset="0"/>
                <a:cs typeface="Arial" panose="020B0604020202020204" pitchFamily="34" charset="0"/>
              </a:rPr>
              <a:t>Los intereses ordinarios.</a:t>
            </a:r>
            <a:endParaRPr lang="en-US" sz="2400" dirty="0">
              <a:latin typeface="Georgia" panose="02040502050405020303" pitchFamily="18" charset="0"/>
              <a:cs typeface="Arial" panose="020B0604020202020204" pitchFamily="34" charset="0"/>
            </a:endParaRPr>
          </a:p>
          <a:p>
            <a:pPr lvl="0" algn="just">
              <a:buClr>
                <a:srgbClr val="009933"/>
              </a:buClr>
              <a:buFont typeface="Wingdings" panose="05000000000000000000" pitchFamily="2" charset="2"/>
              <a:buChar char="v"/>
            </a:pPr>
            <a:r>
              <a:rPr lang="es-HN" sz="2400" dirty="0">
                <a:latin typeface="Georgia" panose="02040502050405020303" pitchFamily="18" charset="0"/>
                <a:cs typeface="Arial" panose="020B0604020202020204" pitchFamily="34" charset="0"/>
              </a:rPr>
              <a:t>Las comisiones por todos los conceptos relacionados con el otorgamiento y administración del crédito que se cobre por sobre el contrato. </a:t>
            </a:r>
            <a:endParaRPr lang="en-US" sz="2400" dirty="0">
              <a:latin typeface="Georgia" panose="02040502050405020303" pitchFamily="18" charset="0"/>
              <a:cs typeface="Arial" panose="020B0604020202020204" pitchFamily="34" charset="0"/>
            </a:endParaRPr>
          </a:p>
          <a:p>
            <a:pPr lvl="0" algn="just">
              <a:buClr>
                <a:srgbClr val="009933"/>
              </a:buClr>
              <a:buFont typeface="Wingdings" panose="05000000000000000000" pitchFamily="2" charset="2"/>
              <a:buChar char="v"/>
            </a:pPr>
            <a:r>
              <a:rPr lang="es-HN" sz="2400" dirty="0">
                <a:latin typeface="Georgia" panose="02040502050405020303" pitchFamily="18" charset="0"/>
                <a:cs typeface="Arial" panose="020B0604020202020204" pitchFamily="34" charset="0"/>
              </a:rPr>
              <a:t>Descuentos y bonificaciones en caso de cumplir las condiciones del contrato.</a:t>
            </a:r>
            <a:endParaRPr lang="en-US" sz="2400" dirty="0">
              <a:latin typeface="Georgia" panose="02040502050405020303" pitchFamily="18" charset="0"/>
              <a:cs typeface="Arial" panose="020B0604020202020204" pitchFamily="34" charset="0"/>
            </a:endParaRPr>
          </a:p>
          <a:p>
            <a:pPr marL="0" indent="0">
              <a:buNone/>
            </a:pPr>
            <a:endParaRPr lang="es-HN" dirty="0"/>
          </a:p>
        </p:txBody>
      </p:sp>
      <p:sp>
        <p:nvSpPr>
          <p:cNvPr id="8" name="CuadroTexto 7">
            <a:extLst>
              <a:ext uri="{FF2B5EF4-FFF2-40B4-BE49-F238E27FC236}">
                <a16:creationId xmlns:a16="http://schemas.microsoft.com/office/drawing/2014/main" id="{29ADB123-01BD-40FC-885B-92BBB24FADD5}"/>
              </a:ext>
            </a:extLst>
          </p:cNvPr>
          <p:cNvSpPr txBox="1"/>
          <p:nvPr/>
        </p:nvSpPr>
        <p:spPr>
          <a:xfrm>
            <a:off x="6391994" y="5994583"/>
            <a:ext cx="3613864" cy="369332"/>
          </a:xfrm>
          <a:prstGeom prst="rect">
            <a:avLst/>
          </a:prstGeom>
          <a:noFill/>
        </p:spPr>
        <p:txBody>
          <a:bodyPr wrap="square">
            <a:spAutoFit/>
          </a:bodyPr>
          <a:lstStyle/>
          <a:p>
            <a:pPr lvl="0"/>
            <a:r>
              <a:rPr lang="es-HN" sz="1800" b="1" dirty="0">
                <a:effectLst>
                  <a:outerShdw blurRad="38100" dist="38100" dir="2700000" algn="tl">
                    <a:srgbClr val="000000">
                      <a:alpha val="43137"/>
                    </a:srgbClr>
                  </a:outerShdw>
                </a:effectLst>
                <a:latin typeface="Georgia" panose="02040502050405020303" pitchFamily="18" charset="0"/>
              </a:rPr>
              <a:t>Art. 49 Usuario Cooperativo</a:t>
            </a:r>
            <a:endParaRPr lang="en-US" sz="1800" dirty="0">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1571351947"/>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Forma&#10;&#10;Descripción generada automáticamente">
            <a:extLst>
              <a:ext uri="{FF2B5EF4-FFF2-40B4-BE49-F238E27FC236}">
                <a16:creationId xmlns:a16="http://schemas.microsoft.com/office/drawing/2014/main" id="{8D2DA8EC-304F-4372-7B7D-383A824965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2F873778-3B0F-4097-8593-74F00E04CD92}"/>
              </a:ext>
            </a:extLst>
          </p:cNvPr>
          <p:cNvSpPr>
            <a:spLocks noGrp="1"/>
          </p:cNvSpPr>
          <p:nvPr>
            <p:ph type="title"/>
          </p:nvPr>
        </p:nvSpPr>
        <p:spPr>
          <a:xfrm>
            <a:off x="1680117" y="1601605"/>
            <a:ext cx="8831765" cy="1241556"/>
          </a:xfrm>
        </p:spPr>
        <p:txBody>
          <a:bodyPr>
            <a:normAutofit/>
          </a:bodyPr>
          <a:lstStyle/>
          <a:p>
            <a:pPr algn="ctr"/>
            <a:r>
              <a:rPr lang="es-HN" sz="320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Arial" panose="020B0604020202020204" pitchFamily="34" charset="0"/>
              </a:rPr>
              <a:t>Procedimiento para presentar un reclamo interno</a:t>
            </a:r>
            <a:endParaRPr lang="es-HN" sz="3200" dirty="0">
              <a:effectLst>
                <a:outerShdw blurRad="38100" dist="38100" dir="2700000" algn="tl">
                  <a:srgbClr val="000000">
                    <a:alpha val="43137"/>
                  </a:srgbClr>
                </a:outerShdw>
              </a:effectLst>
              <a:latin typeface="Georgia" panose="02040502050405020303" pitchFamily="18" charset="0"/>
              <a:cs typeface="Arial" panose="020B0604020202020204" pitchFamily="34" charset="0"/>
            </a:endParaRPr>
          </a:p>
        </p:txBody>
      </p:sp>
      <p:sp>
        <p:nvSpPr>
          <p:cNvPr id="3" name="Marcador de contenido 2">
            <a:extLst>
              <a:ext uri="{FF2B5EF4-FFF2-40B4-BE49-F238E27FC236}">
                <a16:creationId xmlns:a16="http://schemas.microsoft.com/office/drawing/2014/main" id="{3E0424D9-31A3-4731-93A6-AA82F549CCD5}"/>
              </a:ext>
            </a:extLst>
          </p:cNvPr>
          <p:cNvSpPr>
            <a:spLocks noGrp="1"/>
          </p:cNvSpPr>
          <p:nvPr>
            <p:ph idx="1"/>
          </p:nvPr>
        </p:nvSpPr>
        <p:spPr>
          <a:xfrm>
            <a:off x="1182029" y="2927570"/>
            <a:ext cx="10069551" cy="2403747"/>
          </a:xfrm>
        </p:spPr>
        <p:txBody>
          <a:bodyPr>
            <a:normAutofit/>
          </a:bodyPr>
          <a:lstStyle/>
          <a:p>
            <a:pPr algn="just">
              <a:lnSpc>
                <a:spcPct val="150000"/>
              </a:lnSpc>
              <a:buClr>
                <a:srgbClr val="009933"/>
              </a:buClr>
              <a:buFont typeface="Wingdings" panose="05000000000000000000" pitchFamily="2" charset="2"/>
              <a:buChar char="v"/>
            </a:pPr>
            <a:r>
              <a:rPr lang="es-HN" sz="2400" dirty="0">
                <a:latin typeface="Georgia" panose="02040502050405020303" pitchFamily="18" charset="0"/>
                <a:cs typeface="Arial" panose="020B0604020202020204" pitchFamily="34" charset="0"/>
              </a:rPr>
              <a:t>Acuda al área de atención al usuario cooperativo de cualquiera de nuestras oficinas.  </a:t>
            </a:r>
            <a:endParaRPr lang="en-US" sz="2400" dirty="0">
              <a:latin typeface="Georgia" panose="02040502050405020303" pitchFamily="18" charset="0"/>
              <a:cs typeface="Arial" panose="020B0604020202020204" pitchFamily="34" charset="0"/>
            </a:endParaRPr>
          </a:p>
          <a:p>
            <a:pPr algn="just">
              <a:lnSpc>
                <a:spcPct val="150000"/>
              </a:lnSpc>
              <a:buClr>
                <a:srgbClr val="009933"/>
              </a:buClr>
              <a:buFont typeface="Wingdings" panose="05000000000000000000" pitchFamily="2" charset="2"/>
              <a:buChar char="v"/>
            </a:pPr>
            <a:r>
              <a:rPr lang="es-HN" sz="2400" dirty="0">
                <a:latin typeface="Georgia" panose="02040502050405020303" pitchFamily="18" charset="0"/>
                <a:cs typeface="Arial" panose="020B0604020202020204" pitchFamily="34" charset="0"/>
              </a:rPr>
              <a:t>Exponga la duda que tiene.</a:t>
            </a:r>
            <a:endParaRPr lang="en-US" sz="2400" dirty="0">
              <a:latin typeface="Georgia" panose="02040502050405020303" pitchFamily="18" charset="0"/>
              <a:cs typeface="Arial" panose="020B0604020202020204" pitchFamily="34" charset="0"/>
            </a:endParaRPr>
          </a:p>
          <a:p>
            <a:pPr marL="0" indent="0">
              <a:buNone/>
            </a:pPr>
            <a:endParaRPr lang="es-HN" dirty="0"/>
          </a:p>
        </p:txBody>
      </p:sp>
    </p:spTree>
    <p:extLst>
      <p:ext uri="{BB962C8B-B14F-4D97-AF65-F5344CB8AC3E}">
        <p14:creationId xmlns:p14="http://schemas.microsoft.com/office/powerpoint/2010/main" val="89253507"/>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Forma&#10;&#10;Descripción generada automáticamente">
            <a:extLst>
              <a:ext uri="{FF2B5EF4-FFF2-40B4-BE49-F238E27FC236}">
                <a16:creationId xmlns:a16="http://schemas.microsoft.com/office/drawing/2014/main" id="{C7C9B982-CBAD-83AF-6F2E-0BE09EC9CB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2F873778-3B0F-4097-8593-74F00E04CD92}"/>
              </a:ext>
            </a:extLst>
          </p:cNvPr>
          <p:cNvSpPr>
            <a:spLocks noGrp="1"/>
          </p:cNvSpPr>
          <p:nvPr>
            <p:ph type="title"/>
          </p:nvPr>
        </p:nvSpPr>
        <p:spPr>
          <a:xfrm>
            <a:off x="1769908" y="1841654"/>
            <a:ext cx="9214044" cy="1587346"/>
          </a:xfrm>
        </p:spPr>
        <p:txBody>
          <a:bodyPr>
            <a:noAutofit/>
          </a:bodyPr>
          <a:lstStyle/>
          <a:p>
            <a:pPr algn="ctr">
              <a:tabLst>
                <a:tab pos="357188" algn="l"/>
                <a:tab pos="534988" algn="l"/>
              </a:tabLst>
            </a:pPr>
            <a:r>
              <a:rPr lang="es-HN" sz="2400" b="1" dirty="0">
                <a:latin typeface="Georgia" panose="02040502050405020303" pitchFamily="18" charset="0"/>
                <a:cs typeface="Arial" panose="020B0604020202020204" pitchFamily="34" charset="0"/>
              </a:rPr>
              <a:t>Si la respuesta por el personal de atención al usuario cooperativo no le es satisfactoria, debe de seguir los siguientes pasos: </a:t>
            </a:r>
            <a:br>
              <a:rPr lang="en-US" sz="2400" dirty="0">
                <a:latin typeface="Georgia" panose="02040502050405020303" pitchFamily="18" charset="0"/>
              </a:rPr>
            </a:br>
            <a:endParaRPr lang="es-HN" sz="2400"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3E0424D9-31A3-4731-93A6-AA82F549CCD5}"/>
              </a:ext>
            </a:extLst>
          </p:cNvPr>
          <p:cNvSpPr>
            <a:spLocks noGrp="1"/>
          </p:cNvSpPr>
          <p:nvPr>
            <p:ph idx="1"/>
          </p:nvPr>
        </p:nvSpPr>
        <p:spPr>
          <a:xfrm>
            <a:off x="1226634" y="3323066"/>
            <a:ext cx="9891132" cy="2360506"/>
          </a:xfrm>
        </p:spPr>
        <p:txBody>
          <a:bodyPr>
            <a:normAutofit lnSpcReduction="10000"/>
          </a:bodyPr>
          <a:lstStyle/>
          <a:p>
            <a:pPr lvl="0" algn="just">
              <a:lnSpc>
                <a:spcPct val="150000"/>
              </a:lnSpc>
              <a:buClr>
                <a:srgbClr val="009933"/>
              </a:buClr>
              <a:buFont typeface="Wingdings" panose="05000000000000000000" pitchFamily="2" charset="2"/>
              <a:buChar char="v"/>
            </a:pPr>
            <a:r>
              <a:rPr lang="es-HN" sz="2400" dirty="0">
                <a:latin typeface="Georgia" panose="02040502050405020303" pitchFamily="18" charset="0"/>
                <a:cs typeface="Arial" panose="020B0604020202020204" pitchFamily="34" charset="0"/>
              </a:rPr>
              <a:t>Solicite al Oficial de Atención al Usuario Cooperativo una hoja de reclamación. </a:t>
            </a:r>
            <a:endParaRPr lang="en-US" sz="2400" dirty="0">
              <a:latin typeface="Georgia" panose="02040502050405020303" pitchFamily="18" charset="0"/>
              <a:cs typeface="Arial" panose="020B0604020202020204" pitchFamily="34" charset="0"/>
            </a:endParaRPr>
          </a:p>
          <a:p>
            <a:pPr lvl="0" algn="just">
              <a:lnSpc>
                <a:spcPct val="150000"/>
              </a:lnSpc>
              <a:buClr>
                <a:srgbClr val="009933"/>
              </a:buClr>
              <a:buFont typeface="Wingdings" panose="05000000000000000000" pitchFamily="2" charset="2"/>
              <a:buChar char="v"/>
            </a:pPr>
            <a:r>
              <a:rPr lang="es-HN" sz="2400" dirty="0">
                <a:latin typeface="Georgia" panose="02040502050405020303" pitchFamily="18" charset="0"/>
                <a:cs typeface="Arial" panose="020B0604020202020204" pitchFamily="34" charset="0"/>
              </a:rPr>
              <a:t>Llene por completo la hoja de reclamación explicando claramente en que se ha visto afectado. </a:t>
            </a:r>
            <a:endParaRPr lang="en-US" sz="2400" dirty="0">
              <a:latin typeface="Georgia" panose="02040502050405020303" pitchFamily="18" charset="0"/>
              <a:cs typeface="Arial" panose="020B0604020202020204" pitchFamily="34" charset="0"/>
            </a:endParaRPr>
          </a:p>
          <a:p>
            <a:endParaRPr lang="es-HN" dirty="0"/>
          </a:p>
        </p:txBody>
      </p:sp>
    </p:spTree>
    <p:extLst>
      <p:ext uri="{BB962C8B-B14F-4D97-AF65-F5344CB8AC3E}">
        <p14:creationId xmlns:p14="http://schemas.microsoft.com/office/powerpoint/2010/main" val="3162907189"/>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Forma&#10;&#10;Descripción generada automáticamente">
            <a:extLst>
              <a:ext uri="{FF2B5EF4-FFF2-40B4-BE49-F238E27FC236}">
                <a16:creationId xmlns:a16="http://schemas.microsoft.com/office/drawing/2014/main" id="{B5F804AC-CDE0-B351-CE0A-D3100F946F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2F873778-3B0F-4097-8593-74F00E04CD92}"/>
              </a:ext>
            </a:extLst>
          </p:cNvPr>
          <p:cNvSpPr>
            <a:spLocks noGrp="1"/>
          </p:cNvSpPr>
          <p:nvPr>
            <p:ph type="title"/>
          </p:nvPr>
        </p:nvSpPr>
        <p:spPr>
          <a:xfrm>
            <a:off x="1930612" y="1631883"/>
            <a:ext cx="8951525" cy="1343106"/>
          </a:xfrm>
        </p:spPr>
        <p:txBody>
          <a:bodyPr>
            <a:normAutofit/>
          </a:bodyPr>
          <a:lstStyle/>
          <a:p>
            <a:pPr algn="ctr"/>
            <a:r>
              <a:rPr lang="es-HN" sz="320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Arial" panose="020B0604020202020204" pitchFamily="34" charset="0"/>
              </a:rPr>
              <a:t>Procedimiento para presentar un reclamo interno</a:t>
            </a:r>
            <a:endParaRPr lang="es-HN" sz="3200" dirty="0">
              <a:effectLst>
                <a:outerShdw blurRad="38100" dist="38100" dir="2700000" algn="tl">
                  <a:srgbClr val="000000">
                    <a:alpha val="43137"/>
                  </a:srgbClr>
                </a:outerShdw>
              </a:effectLst>
              <a:latin typeface="Georgia" panose="02040502050405020303" pitchFamily="18" charset="0"/>
              <a:cs typeface="Arial" panose="020B0604020202020204" pitchFamily="34" charset="0"/>
            </a:endParaRPr>
          </a:p>
        </p:txBody>
      </p:sp>
      <p:sp>
        <p:nvSpPr>
          <p:cNvPr id="3" name="Marcador de contenido 2">
            <a:extLst>
              <a:ext uri="{FF2B5EF4-FFF2-40B4-BE49-F238E27FC236}">
                <a16:creationId xmlns:a16="http://schemas.microsoft.com/office/drawing/2014/main" id="{3E0424D9-31A3-4731-93A6-AA82F549CCD5}"/>
              </a:ext>
            </a:extLst>
          </p:cNvPr>
          <p:cNvSpPr>
            <a:spLocks noGrp="1"/>
          </p:cNvSpPr>
          <p:nvPr>
            <p:ph idx="1"/>
          </p:nvPr>
        </p:nvSpPr>
        <p:spPr>
          <a:xfrm>
            <a:off x="1115122" y="2974989"/>
            <a:ext cx="9891133" cy="2697960"/>
          </a:xfrm>
        </p:spPr>
        <p:txBody>
          <a:bodyPr>
            <a:normAutofit fontScale="92500" lnSpcReduction="20000"/>
          </a:bodyPr>
          <a:lstStyle/>
          <a:p>
            <a:pPr algn="just">
              <a:lnSpc>
                <a:spcPct val="150000"/>
              </a:lnSpc>
              <a:buClr>
                <a:srgbClr val="009933"/>
              </a:buClr>
              <a:buFont typeface="Wingdings" panose="05000000000000000000" pitchFamily="2" charset="2"/>
              <a:buChar char="v"/>
            </a:pPr>
            <a:r>
              <a:rPr lang="es-HN" sz="2600" dirty="0">
                <a:latin typeface="Georgia" panose="02040502050405020303" pitchFamily="18" charset="0"/>
                <a:cs typeface="Arial" panose="020B0604020202020204" pitchFamily="34" charset="0"/>
              </a:rPr>
              <a:t>Una vez llena la hoja de reclamación deberá entregarla al oficial de atención al usuario cooperativo quien le entregará dos copias con su acuse de recibido. </a:t>
            </a:r>
          </a:p>
          <a:p>
            <a:pPr algn="just">
              <a:lnSpc>
                <a:spcPct val="150000"/>
              </a:lnSpc>
              <a:buClr>
                <a:srgbClr val="009933"/>
              </a:buClr>
              <a:buFont typeface="Wingdings" panose="05000000000000000000" pitchFamily="2" charset="2"/>
              <a:buChar char="v"/>
            </a:pPr>
            <a:r>
              <a:rPr lang="es-HN" sz="2600" dirty="0">
                <a:latin typeface="Georgia" panose="02040502050405020303" pitchFamily="18" charset="0"/>
                <a:cs typeface="Arial" panose="020B0604020202020204" pitchFamily="34" charset="0"/>
              </a:rPr>
              <a:t>En un plazo máximo de 15 días hábiles la cooperativa deberá presentar respuesta por escrito al cooperativista. </a:t>
            </a:r>
            <a:endParaRPr lang="en-US" sz="2600" dirty="0">
              <a:latin typeface="Georgia" panose="02040502050405020303" pitchFamily="18" charset="0"/>
              <a:cs typeface="Arial" panose="020B0604020202020204" pitchFamily="34" charset="0"/>
            </a:endParaRPr>
          </a:p>
          <a:p>
            <a:endParaRPr lang="es-HN" dirty="0"/>
          </a:p>
        </p:txBody>
      </p:sp>
      <p:sp>
        <p:nvSpPr>
          <p:cNvPr id="8" name="CuadroTexto 7">
            <a:extLst>
              <a:ext uri="{FF2B5EF4-FFF2-40B4-BE49-F238E27FC236}">
                <a16:creationId xmlns:a16="http://schemas.microsoft.com/office/drawing/2014/main" id="{DB54FFB6-469D-48F7-899C-BA0D6CF18939}"/>
              </a:ext>
            </a:extLst>
          </p:cNvPr>
          <p:cNvSpPr txBox="1"/>
          <p:nvPr/>
        </p:nvSpPr>
        <p:spPr>
          <a:xfrm>
            <a:off x="6406375" y="5845963"/>
            <a:ext cx="3613864" cy="369332"/>
          </a:xfrm>
          <a:prstGeom prst="rect">
            <a:avLst/>
          </a:prstGeom>
          <a:noFill/>
        </p:spPr>
        <p:txBody>
          <a:bodyPr wrap="square">
            <a:spAutoFit/>
          </a:bodyPr>
          <a:lstStyle/>
          <a:p>
            <a:pPr lvl="0"/>
            <a:r>
              <a:rPr lang="es-HN" sz="1800" b="1" dirty="0">
                <a:effectLst>
                  <a:outerShdw blurRad="38100" dist="38100" dir="2700000" algn="tl">
                    <a:srgbClr val="000000">
                      <a:alpha val="43137"/>
                    </a:srgbClr>
                  </a:outerShdw>
                </a:effectLst>
                <a:latin typeface="Georgia" panose="02040502050405020303" pitchFamily="18" charset="0"/>
              </a:rPr>
              <a:t>Art. </a:t>
            </a:r>
            <a:r>
              <a:rPr lang="es-HN" b="1" dirty="0">
                <a:effectLst>
                  <a:outerShdw blurRad="38100" dist="38100" dir="2700000" algn="tl">
                    <a:srgbClr val="000000">
                      <a:alpha val="43137"/>
                    </a:srgbClr>
                  </a:outerShdw>
                </a:effectLst>
                <a:latin typeface="Georgia" panose="02040502050405020303" pitchFamily="18" charset="0"/>
              </a:rPr>
              <a:t>18</a:t>
            </a:r>
            <a:r>
              <a:rPr lang="es-HN" sz="1800" b="1" dirty="0">
                <a:effectLst>
                  <a:outerShdw blurRad="38100" dist="38100" dir="2700000" algn="tl">
                    <a:srgbClr val="000000">
                      <a:alpha val="43137"/>
                    </a:srgbClr>
                  </a:outerShdw>
                </a:effectLst>
                <a:latin typeface="Georgia" panose="02040502050405020303" pitchFamily="18" charset="0"/>
              </a:rPr>
              <a:t> Usuario Cooperativo </a:t>
            </a:r>
            <a:endParaRPr lang="en-US" sz="1800" dirty="0">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316042419"/>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Forma&#10;&#10;Descripción generada automáticamente">
            <a:extLst>
              <a:ext uri="{FF2B5EF4-FFF2-40B4-BE49-F238E27FC236}">
                <a16:creationId xmlns:a16="http://schemas.microsoft.com/office/drawing/2014/main" id="{A69BD053-A2DB-4A18-A8B1-DF2946F0BE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2F873778-3B0F-4097-8593-74F00E04CD92}"/>
              </a:ext>
            </a:extLst>
          </p:cNvPr>
          <p:cNvSpPr>
            <a:spLocks noGrp="1"/>
          </p:cNvSpPr>
          <p:nvPr>
            <p:ph type="title"/>
          </p:nvPr>
        </p:nvSpPr>
        <p:spPr>
          <a:xfrm>
            <a:off x="1963131" y="1649887"/>
            <a:ext cx="9151900" cy="1069096"/>
          </a:xfrm>
        </p:spPr>
        <p:txBody>
          <a:bodyPr>
            <a:noAutofit/>
          </a:bodyPr>
          <a:lstStyle/>
          <a:p>
            <a:pPr algn="ctr"/>
            <a:r>
              <a:rPr lang="es-HN" sz="280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Arial" panose="020B0604020202020204" pitchFamily="34" charset="0"/>
              </a:rPr>
              <a:t>Procedimiento para presentar un reclamo externo</a:t>
            </a:r>
            <a:br>
              <a:rPr lang="es-HN" sz="3600" dirty="0">
                <a:latin typeface="Arial" panose="020B0604020202020204" pitchFamily="34" charset="0"/>
                <a:ea typeface="Calibri" panose="020F0502020204030204" pitchFamily="34" charset="0"/>
                <a:cs typeface="Arial" panose="020B0604020202020204" pitchFamily="34" charset="0"/>
              </a:rPr>
            </a:br>
            <a:endParaRPr lang="es-HN" sz="3600"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3E0424D9-31A3-4731-93A6-AA82F549CCD5}"/>
              </a:ext>
            </a:extLst>
          </p:cNvPr>
          <p:cNvSpPr>
            <a:spLocks noGrp="1"/>
          </p:cNvSpPr>
          <p:nvPr>
            <p:ph idx="1"/>
          </p:nvPr>
        </p:nvSpPr>
        <p:spPr>
          <a:xfrm>
            <a:off x="1076969" y="2470570"/>
            <a:ext cx="10174611" cy="3197415"/>
          </a:xfrm>
        </p:spPr>
        <p:txBody>
          <a:bodyPr>
            <a:normAutofit/>
          </a:bodyPr>
          <a:lstStyle/>
          <a:p>
            <a:pPr marL="514350" indent="-514350" algn="just">
              <a:spcAft>
                <a:spcPts val="800"/>
              </a:spcAft>
              <a:buClr>
                <a:srgbClr val="009933"/>
              </a:buClr>
              <a:buFont typeface="+mj-lt"/>
              <a:buAutoNum type="arabicPeriod"/>
            </a:pPr>
            <a:r>
              <a:rPr lang="es-HN" sz="2400" dirty="0">
                <a:latin typeface="Georgia" panose="02040502050405020303" pitchFamily="18" charset="0"/>
                <a:ea typeface="Calibri" panose="020F0502020204030204" pitchFamily="34" charset="0"/>
                <a:cs typeface="Arial" panose="020B0604020202020204" pitchFamily="34" charset="0"/>
              </a:rPr>
              <a:t>En caso de que dicha respuesta no sea satisfactoria, usted puede interponer su reclamo ante el ente regulador, CONSUCOOP. </a:t>
            </a:r>
          </a:p>
          <a:p>
            <a:pPr marL="514350" indent="-514350" algn="just">
              <a:spcAft>
                <a:spcPts val="800"/>
              </a:spcAft>
              <a:buClr>
                <a:srgbClr val="009933"/>
              </a:buClr>
              <a:buFont typeface="+mj-lt"/>
              <a:buAutoNum type="arabicPeriod"/>
            </a:pPr>
            <a:r>
              <a:rPr lang="es-HN" sz="2400" dirty="0">
                <a:latin typeface="Georgia" panose="02040502050405020303" pitchFamily="18" charset="0"/>
                <a:ea typeface="Calibri" panose="020F0502020204030204" pitchFamily="34" charset="0"/>
                <a:cs typeface="Arial" panose="020B0604020202020204" pitchFamily="34" charset="0"/>
              </a:rPr>
              <a:t>Quien resolverá mediante resolución en un plazo no mayor de cuarenta (40) días hábiles. </a:t>
            </a:r>
          </a:p>
          <a:p>
            <a:pPr marL="514350" indent="-514350" algn="just">
              <a:spcAft>
                <a:spcPts val="800"/>
              </a:spcAft>
              <a:buClr>
                <a:srgbClr val="009933"/>
              </a:buClr>
              <a:buFont typeface="+mj-lt"/>
              <a:buAutoNum type="arabicPeriod"/>
            </a:pPr>
            <a:r>
              <a:rPr lang="es-HN" sz="2400" dirty="0">
                <a:latin typeface="Georgia" panose="02040502050405020303" pitchFamily="18" charset="0"/>
                <a:ea typeface="Calibri" panose="020F0502020204030204" pitchFamily="34" charset="0"/>
                <a:cs typeface="Arial" panose="020B0604020202020204" pitchFamily="34" charset="0"/>
              </a:rPr>
              <a:t>Resuelto el mismo por parte del Ente Regulador, se agota la vía administrativa, sin perjuicio del derecho que tienen de acudir a la respectiva instancia judicial. </a:t>
            </a:r>
          </a:p>
          <a:p>
            <a:endParaRPr lang="es-HN" dirty="0"/>
          </a:p>
        </p:txBody>
      </p:sp>
      <p:sp>
        <p:nvSpPr>
          <p:cNvPr id="8" name="CuadroTexto 7">
            <a:extLst>
              <a:ext uri="{FF2B5EF4-FFF2-40B4-BE49-F238E27FC236}">
                <a16:creationId xmlns:a16="http://schemas.microsoft.com/office/drawing/2014/main" id="{DB54FFB6-469D-48F7-899C-BA0D6CF18939}"/>
              </a:ext>
            </a:extLst>
          </p:cNvPr>
          <p:cNvSpPr txBox="1"/>
          <p:nvPr/>
        </p:nvSpPr>
        <p:spPr>
          <a:xfrm>
            <a:off x="6686782" y="5954120"/>
            <a:ext cx="3613864" cy="369332"/>
          </a:xfrm>
          <a:prstGeom prst="rect">
            <a:avLst/>
          </a:prstGeom>
          <a:noFill/>
        </p:spPr>
        <p:txBody>
          <a:bodyPr wrap="square">
            <a:spAutoFit/>
          </a:bodyPr>
          <a:lstStyle/>
          <a:p>
            <a:pPr lvl="0"/>
            <a:r>
              <a:rPr lang="es-HN" sz="1800" b="1" dirty="0">
                <a:effectLst>
                  <a:outerShdw blurRad="38100" dist="38100" dir="2700000" algn="tl">
                    <a:srgbClr val="000000">
                      <a:alpha val="43137"/>
                    </a:srgbClr>
                  </a:outerShdw>
                </a:effectLst>
                <a:latin typeface="Georgia" panose="02040502050405020303" pitchFamily="18" charset="0"/>
              </a:rPr>
              <a:t>Art. </a:t>
            </a:r>
            <a:r>
              <a:rPr lang="es-HN" b="1" dirty="0">
                <a:effectLst>
                  <a:outerShdw blurRad="38100" dist="38100" dir="2700000" algn="tl">
                    <a:srgbClr val="000000">
                      <a:alpha val="43137"/>
                    </a:srgbClr>
                  </a:outerShdw>
                </a:effectLst>
                <a:latin typeface="Georgia" panose="02040502050405020303" pitchFamily="18" charset="0"/>
              </a:rPr>
              <a:t>19</a:t>
            </a:r>
            <a:r>
              <a:rPr lang="es-HN" sz="1800" b="1" dirty="0">
                <a:effectLst>
                  <a:outerShdw blurRad="38100" dist="38100" dir="2700000" algn="tl">
                    <a:srgbClr val="000000">
                      <a:alpha val="43137"/>
                    </a:srgbClr>
                  </a:outerShdw>
                </a:effectLst>
                <a:latin typeface="Georgia" panose="02040502050405020303" pitchFamily="18" charset="0"/>
              </a:rPr>
              <a:t> Usuario Cooperativo </a:t>
            </a:r>
            <a:endParaRPr lang="en-US" sz="1800" dirty="0">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4271160327"/>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Forma&#10;&#10;Descripción generada automáticamente">
            <a:extLst>
              <a:ext uri="{FF2B5EF4-FFF2-40B4-BE49-F238E27FC236}">
                <a16:creationId xmlns:a16="http://schemas.microsoft.com/office/drawing/2014/main" id="{9F0BD10F-9E51-1EAB-E6B0-B8415E5425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7" name="Título 1">
            <a:extLst>
              <a:ext uri="{FF2B5EF4-FFF2-40B4-BE49-F238E27FC236}">
                <a16:creationId xmlns:a16="http://schemas.microsoft.com/office/drawing/2014/main" id="{F4161FEC-ECB4-4F5C-8852-10F88AF8FE58}"/>
              </a:ext>
            </a:extLst>
          </p:cNvPr>
          <p:cNvSpPr>
            <a:spLocks noGrp="1"/>
          </p:cNvSpPr>
          <p:nvPr>
            <p:ph type="title"/>
          </p:nvPr>
        </p:nvSpPr>
        <p:spPr>
          <a:xfrm>
            <a:off x="691376" y="3716763"/>
            <a:ext cx="11098078" cy="932688"/>
          </a:xfrm>
        </p:spPr>
        <p:txBody>
          <a:bodyPr vert="horz" lIns="91440" tIns="45720" rIns="91440" bIns="45720" rtlCol="0" anchor="b">
            <a:noAutofit/>
          </a:bodyPr>
          <a:lstStyle/>
          <a:p>
            <a:pPr algn="ctr"/>
            <a:r>
              <a:rPr lang="es-HN" sz="3600" b="1" kern="1200" dirty="0">
                <a:ln w="9525">
                  <a:solidFill>
                    <a:schemeClr val="bg1"/>
                  </a:solidFill>
                  <a:prstDash val="solid"/>
                </a:ln>
                <a:solidFill>
                  <a:srgbClr val="CC3333"/>
                </a:solidFill>
                <a:latin typeface="Georgia" panose="02040502050405020303" pitchFamily="18" charset="0"/>
                <a:cs typeface="Arial" panose="020B0604020202020204" pitchFamily="34" charset="0"/>
              </a:rPr>
              <a:t>¡Servicios Financieros con Fines Solidarios!</a:t>
            </a:r>
          </a:p>
        </p:txBody>
      </p:sp>
      <p:pic>
        <p:nvPicPr>
          <p:cNvPr id="3" name="Imagen 2" descr="Imagen de la pantalla de un video juego&#10;&#10;Descripción generada automáticamente con confianza baja">
            <a:extLst>
              <a:ext uri="{FF2B5EF4-FFF2-40B4-BE49-F238E27FC236}">
                <a16:creationId xmlns:a16="http://schemas.microsoft.com/office/drawing/2014/main" id="{40214739-21BC-BA72-9F37-37A5A12A84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1750" y="1769657"/>
            <a:ext cx="7877572" cy="2135128"/>
          </a:xfrm>
          <a:prstGeom prst="rect">
            <a:avLst/>
          </a:prstGeom>
        </p:spPr>
      </p:pic>
    </p:spTree>
    <p:extLst>
      <p:ext uri="{BB962C8B-B14F-4D97-AF65-F5344CB8AC3E}">
        <p14:creationId xmlns:p14="http://schemas.microsoft.com/office/powerpoint/2010/main" val="3164967082"/>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Forma&#10;&#10;Descripción generada automáticamente">
            <a:extLst>
              <a:ext uri="{FF2B5EF4-FFF2-40B4-BE49-F238E27FC236}">
                <a16:creationId xmlns:a16="http://schemas.microsoft.com/office/drawing/2014/main" id="{AC219F2E-905E-1311-1394-FFC1FDA599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6" name="CuadroTexto 5">
            <a:extLst>
              <a:ext uri="{FF2B5EF4-FFF2-40B4-BE49-F238E27FC236}">
                <a16:creationId xmlns:a16="http://schemas.microsoft.com/office/drawing/2014/main" id="{C190D6C6-B124-4C5F-8FF5-A6AA323F3CC7}"/>
              </a:ext>
            </a:extLst>
          </p:cNvPr>
          <p:cNvSpPr txBox="1"/>
          <p:nvPr/>
        </p:nvSpPr>
        <p:spPr>
          <a:xfrm>
            <a:off x="1237787" y="2775712"/>
            <a:ext cx="10303726" cy="1306576"/>
          </a:xfrm>
          <a:prstGeom prst="rect">
            <a:avLst/>
          </a:prstGeom>
          <a:noFill/>
        </p:spPr>
        <p:txBody>
          <a:bodyPr wrap="square">
            <a:spAutoFit/>
          </a:bodyPr>
          <a:lstStyle/>
          <a:p>
            <a:pPr algn="just">
              <a:lnSpc>
                <a:spcPct val="150000"/>
              </a:lnSpc>
            </a:pPr>
            <a:r>
              <a:rPr lang="es-HN" sz="2800" dirty="0">
                <a:latin typeface="Georgia" panose="02040502050405020303" pitchFamily="18" charset="0"/>
                <a:cs typeface="Arial" panose="020B0604020202020204" pitchFamily="34" charset="0"/>
              </a:rPr>
              <a:t>Conforme a las leyes de nuestro país, todos nuestros afiliados cuentan con una serie de derechos entre los que se encuentran:</a:t>
            </a:r>
            <a:endParaRPr lang="es-ES" sz="4000" dirty="0">
              <a:solidFill>
                <a:srgbClr val="231F1F"/>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967465185"/>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Imagen que contiene Forma&#10;&#10;Descripción generada automáticamente">
            <a:extLst>
              <a:ext uri="{FF2B5EF4-FFF2-40B4-BE49-F238E27FC236}">
                <a16:creationId xmlns:a16="http://schemas.microsoft.com/office/drawing/2014/main" id="{B8806C28-3361-3A79-4DC9-07EA1F38DC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ítulo 2">
            <a:extLst>
              <a:ext uri="{FF2B5EF4-FFF2-40B4-BE49-F238E27FC236}">
                <a16:creationId xmlns:a16="http://schemas.microsoft.com/office/drawing/2014/main" id="{68C1BBD5-E1FF-43F7-A040-9D9E58C5BDB3}"/>
              </a:ext>
            </a:extLst>
          </p:cNvPr>
          <p:cNvSpPr>
            <a:spLocks noGrp="1"/>
          </p:cNvSpPr>
          <p:nvPr>
            <p:ph type="title"/>
          </p:nvPr>
        </p:nvSpPr>
        <p:spPr>
          <a:xfrm>
            <a:off x="-1" y="1674965"/>
            <a:ext cx="12723541" cy="923575"/>
          </a:xfrm>
        </p:spPr>
        <p:txBody>
          <a:bodyPr>
            <a:noAutofit/>
          </a:bodyPr>
          <a:lstStyle/>
          <a:p>
            <a:pPr algn="ctr"/>
            <a:r>
              <a:rPr lang="es-ES" sz="3200" b="1" dirty="0">
                <a:effectLst>
                  <a:outerShdw blurRad="38100" dist="38100" dir="2700000" algn="tl">
                    <a:srgbClr val="000000">
                      <a:alpha val="43137"/>
                    </a:srgbClr>
                  </a:outerShdw>
                </a:effectLst>
                <a:latin typeface="Georgia" panose="02040502050405020303" pitchFamily="18" charset="0"/>
                <a:cs typeface="Arial" panose="020B0604020202020204" pitchFamily="34" charset="0"/>
              </a:rPr>
              <a:t>Derechos del Usuario Cooperativo</a:t>
            </a:r>
            <a:endParaRPr lang="es-HN" sz="3200" b="1" dirty="0">
              <a:effectLst>
                <a:outerShdw blurRad="38100" dist="38100" dir="2700000" algn="tl">
                  <a:srgbClr val="000000">
                    <a:alpha val="43137"/>
                  </a:srgbClr>
                </a:outerShdw>
              </a:effectLst>
              <a:latin typeface="Georgia" panose="02040502050405020303" pitchFamily="18" charset="0"/>
              <a:cs typeface="Arial" panose="020B0604020202020204" pitchFamily="34" charset="0"/>
            </a:endParaRPr>
          </a:p>
        </p:txBody>
      </p:sp>
      <p:sp>
        <p:nvSpPr>
          <p:cNvPr id="8" name="Marcador de contenido 7">
            <a:extLst>
              <a:ext uri="{FF2B5EF4-FFF2-40B4-BE49-F238E27FC236}">
                <a16:creationId xmlns:a16="http://schemas.microsoft.com/office/drawing/2014/main" id="{9FF05C8A-1492-4A71-B16F-22A0AD570102}"/>
              </a:ext>
            </a:extLst>
          </p:cNvPr>
          <p:cNvSpPr>
            <a:spLocks noGrp="1"/>
          </p:cNvSpPr>
          <p:nvPr>
            <p:ph idx="1"/>
          </p:nvPr>
        </p:nvSpPr>
        <p:spPr>
          <a:xfrm>
            <a:off x="1059367" y="2598540"/>
            <a:ext cx="9958038" cy="3579572"/>
          </a:xfrm>
        </p:spPr>
        <p:txBody>
          <a:bodyPr>
            <a:normAutofit lnSpcReduction="10000"/>
          </a:bodyPr>
          <a:lstStyle/>
          <a:p>
            <a:pPr algn="just">
              <a:lnSpc>
                <a:spcPct val="150000"/>
              </a:lnSpc>
              <a:buClr>
                <a:srgbClr val="009933"/>
              </a:buClr>
              <a:buFont typeface="Wingdings" panose="05000000000000000000" pitchFamily="2" charset="2"/>
              <a:buChar char="v"/>
            </a:pPr>
            <a:r>
              <a:rPr lang="es-MX" sz="2400" dirty="0">
                <a:effectLst/>
                <a:latin typeface="Georgia" panose="02040502050405020303" pitchFamily="18" charset="0"/>
                <a:ea typeface="Calibri" panose="020F0502020204030204" pitchFamily="34" charset="0"/>
                <a:cs typeface="Arial" panose="020B0604020202020204" pitchFamily="34" charset="0"/>
              </a:rPr>
              <a:t>Que se les proporcione información sobre los términos y condiciones del servicio y/o producto financiero que pretende adquirir. </a:t>
            </a:r>
          </a:p>
          <a:p>
            <a:pPr algn="just">
              <a:lnSpc>
                <a:spcPct val="150000"/>
              </a:lnSpc>
              <a:buClr>
                <a:srgbClr val="009933"/>
              </a:buClr>
              <a:buFont typeface="Wingdings" panose="05000000000000000000" pitchFamily="2" charset="2"/>
              <a:buChar char="v"/>
            </a:pPr>
            <a:r>
              <a:rPr lang="es-MX" sz="2400" dirty="0">
                <a:effectLst/>
                <a:latin typeface="Georgia" panose="02040502050405020303" pitchFamily="18" charset="0"/>
                <a:ea typeface="Calibri" panose="020F0502020204030204" pitchFamily="34" charset="0"/>
                <a:cs typeface="Arial" panose="020B0604020202020204" pitchFamily="34" charset="0"/>
              </a:rPr>
              <a:t>Que reciban un trato digno y respetuoso. </a:t>
            </a:r>
            <a:endParaRPr lang="es-HN" sz="2400" dirty="0">
              <a:latin typeface="Georgia" panose="02040502050405020303" pitchFamily="18" charset="0"/>
              <a:ea typeface="Calibri" panose="020F0502020204030204" pitchFamily="34" charset="0"/>
              <a:cs typeface="Arial" panose="020B0604020202020204" pitchFamily="34" charset="0"/>
            </a:endParaRPr>
          </a:p>
          <a:p>
            <a:pPr algn="just">
              <a:lnSpc>
                <a:spcPct val="150000"/>
              </a:lnSpc>
              <a:buClr>
                <a:srgbClr val="009933"/>
              </a:buClr>
              <a:buFont typeface="Wingdings" panose="05000000000000000000" pitchFamily="2" charset="2"/>
              <a:buChar char="v"/>
            </a:pPr>
            <a:r>
              <a:rPr lang="es-MX" sz="2400" dirty="0">
                <a:effectLst/>
                <a:latin typeface="Georgia" panose="02040502050405020303" pitchFamily="18" charset="0"/>
                <a:ea typeface="Calibri" panose="020F0502020204030204" pitchFamily="34" charset="0"/>
                <a:cs typeface="Arial" panose="020B0604020202020204" pitchFamily="34" charset="0"/>
              </a:rPr>
              <a:t>Que sea atendido en el menor tiempo posible.</a:t>
            </a:r>
          </a:p>
          <a:p>
            <a:pPr algn="just">
              <a:lnSpc>
                <a:spcPct val="150000"/>
              </a:lnSpc>
              <a:buClr>
                <a:srgbClr val="009933"/>
              </a:buClr>
              <a:buFont typeface="Wingdings" panose="05000000000000000000" pitchFamily="2" charset="2"/>
              <a:buChar char="v"/>
            </a:pPr>
            <a:r>
              <a:rPr lang="es-MX" sz="2400" dirty="0">
                <a:effectLst/>
                <a:latin typeface="Georgia" panose="02040502050405020303" pitchFamily="18" charset="0"/>
                <a:ea typeface="Calibri" panose="020F0502020204030204" pitchFamily="34" charset="0"/>
                <a:cs typeface="Arial" panose="020B0604020202020204" pitchFamily="34" charset="0"/>
              </a:rPr>
              <a:t>Que la Cooperativa cuente con los medios para proporcionar y difundir información.</a:t>
            </a:r>
          </a:p>
          <a:p>
            <a:endParaRPr lang="es-HN" dirty="0"/>
          </a:p>
        </p:txBody>
      </p:sp>
    </p:spTree>
    <p:extLst>
      <p:ext uri="{BB962C8B-B14F-4D97-AF65-F5344CB8AC3E}">
        <p14:creationId xmlns:p14="http://schemas.microsoft.com/office/powerpoint/2010/main" val="1565119372"/>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Imagen que contiene Forma&#10;&#10;Descripción generada automáticamente">
            <a:extLst>
              <a:ext uri="{FF2B5EF4-FFF2-40B4-BE49-F238E27FC236}">
                <a16:creationId xmlns:a16="http://schemas.microsoft.com/office/drawing/2014/main" id="{E9F8AFBE-2C60-5C07-34C5-C59787853E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CE045BC0-31D5-4476-A442-71AF63F86877}"/>
              </a:ext>
            </a:extLst>
          </p:cNvPr>
          <p:cNvSpPr>
            <a:spLocks noGrp="1"/>
          </p:cNvSpPr>
          <p:nvPr>
            <p:ph idx="1"/>
          </p:nvPr>
        </p:nvSpPr>
        <p:spPr>
          <a:xfrm>
            <a:off x="1037064" y="2440142"/>
            <a:ext cx="10303726" cy="4295194"/>
          </a:xfrm>
        </p:spPr>
        <p:txBody>
          <a:bodyPr>
            <a:normAutofit fontScale="47500" lnSpcReduction="20000"/>
          </a:bodyPr>
          <a:lstStyle/>
          <a:p>
            <a:pPr algn="just">
              <a:lnSpc>
                <a:spcPct val="220000"/>
              </a:lnSpc>
              <a:buClr>
                <a:srgbClr val="009933"/>
              </a:buClr>
              <a:buFont typeface="Wingdings" panose="05000000000000000000" pitchFamily="2" charset="2"/>
              <a:buChar char="v"/>
            </a:pPr>
            <a:r>
              <a:rPr lang="es-MX" sz="4400" dirty="0">
                <a:effectLst/>
                <a:latin typeface="Georgia" panose="02040502050405020303" pitchFamily="18" charset="0"/>
                <a:ea typeface="Calibri" panose="020F0502020204030204" pitchFamily="34" charset="0"/>
                <a:cs typeface="Arial" panose="020B0604020202020204" pitchFamily="34" charset="0"/>
              </a:rPr>
              <a:t>Que la publicidad difundida por la Cooperativa sea clara, veraz y precisa.</a:t>
            </a:r>
            <a:endParaRPr lang="es-HN" sz="4400" dirty="0">
              <a:solidFill>
                <a:srgbClr val="231F1F"/>
              </a:solidFill>
              <a:latin typeface="Georgia" panose="02040502050405020303" pitchFamily="18" charset="0"/>
              <a:ea typeface="Arial" panose="020B0604020202020204" pitchFamily="34" charset="0"/>
              <a:cs typeface="Arial" panose="020B0604020202020204" pitchFamily="34" charset="0"/>
            </a:endParaRPr>
          </a:p>
          <a:p>
            <a:pPr algn="just">
              <a:lnSpc>
                <a:spcPct val="220000"/>
              </a:lnSpc>
              <a:buClr>
                <a:srgbClr val="009933"/>
              </a:buClr>
              <a:buFont typeface="Wingdings" panose="05000000000000000000" pitchFamily="2" charset="2"/>
              <a:buChar char="v"/>
            </a:pPr>
            <a:r>
              <a:rPr lang="es-HN" sz="4400" dirty="0">
                <a:solidFill>
                  <a:srgbClr val="231F1F"/>
                </a:solidFill>
                <a:latin typeface="Georgia" panose="02040502050405020303" pitchFamily="18" charset="0"/>
                <a:ea typeface="Arial" panose="020B0604020202020204" pitchFamily="34" charset="0"/>
                <a:cs typeface="Arial" panose="020B0604020202020204" pitchFamily="34" charset="0"/>
              </a:rPr>
              <a:t>Recibir copia del contenido íntegro de los contratos suscritos y sus reformas.</a:t>
            </a:r>
          </a:p>
          <a:p>
            <a:pPr algn="just">
              <a:lnSpc>
                <a:spcPct val="220000"/>
              </a:lnSpc>
              <a:buClr>
                <a:srgbClr val="009933"/>
              </a:buClr>
              <a:buFont typeface="Wingdings" panose="05000000000000000000" pitchFamily="2" charset="2"/>
              <a:buChar char="v"/>
            </a:pPr>
            <a:r>
              <a:rPr lang="es-HN" sz="4400" dirty="0">
                <a:solidFill>
                  <a:srgbClr val="231F1F"/>
                </a:solidFill>
                <a:latin typeface="Georgia" panose="02040502050405020303" pitchFamily="18" charset="0"/>
                <a:cs typeface="Arial" panose="020B0604020202020204" pitchFamily="34" charset="0"/>
              </a:rPr>
              <a:t>Obtener en tiempo y forma el recibo correspondiente al pago del servicio o producto pactado, detallándose los conceptos que se les hayan aplicado los pagos.</a:t>
            </a:r>
          </a:p>
          <a:p>
            <a:pPr marL="0" indent="0" algn="r">
              <a:buNone/>
            </a:pPr>
            <a:r>
              <a:rPr lang="es-MX" sz="3200" dirty="0">
                <a:latin typeface="Arial" panose="020B0604020202020204" pitchFamily="34" charset="0"/>
                <a:ea typeface="Calibri" panose="020F0502020204030204" pitchFamily="34" charset="0"/>
                <a:cs typeface="Arial" panose="020B0604020202020204" pitchFamily="34" charset="0"/>
              </a:rPr>
              <a:t> </a:t>
            </a:r>
            <a:endParaRPr lang="es-HN" dirty="0"/>
          </a:p>
        </p:txBody>
      </p:sp>
      <p:sp>
        <p:nvSpPr>
          <p:cNvPr id="9" name="CuadroTexto 8">
            <a:extLst>
              <a:ext uri="{FF2B5EF4-FFF2-40B4-BE49-F238E27FC236}">
                <a16:creationId xmlns:a16="http://schemas.microsoft.com/office/drawing/2014/main" id="{3DDE434A-D911-497D-881B-34D71E8B33D2}"/>
              </a:ext>
            </a:extLst>
          </p:cNvPr>
          <p:cNvSpPr txBox="1"/>
          <p:nvPr/>
        </p:nvSpPr>
        <p:spPr>
          <a:xfrm>
            <a:off x="6430004" y="5687121"/>
            <a:ext cx="3613864" cy="369332"/>
          </a:xfrm>
          <a:prstGeom prst="rect">
            <a:avLst/>
          </a:prstGeom>
          <a:noFill/>
        </p:spPr>
        <p:txBody>
          <a:bodyPr wrap="square">
            <a:spAutoFit/>
          </a:bodyPr>
          <a:lstStyle/>
          <a:p>
            <a:pPr lvl="0"/>
            <a:r>
              <a:rPr lang="es-HN" sz="1800" b="1" dirty="0">
                <a:effectLst>
                  <a:outerShdw blurRad="38100" dist="38100" dir="2700000" algn="tl">
                    <a:srgbClr val="000000">
                      <a:alpha val="43137"/>
                    </a:srgbClr>
                  </a:outerShdw>
                </a:effectLst>
                <a:latin typeface="Georgia" panose="02040502050405020303" pitchFamily="18" charset="0"/>
              </a:rPr>
              <a:t>Art. 4 Usuario Cooperativo</a:t>
            </a:r>
            <a:endParaRPr lang="es-HN" b="1" dirty="0">
              <a:effectLst>
                <a:outerShdw blurRad="38100" dist="38100" dir="2700000" algn="tl">
                  <a:srgbClr val="000000">
                    <a:alpha val="43137"/>
                  </a:srgbClr>
                </a:outerShdw>
              </a:effectLst>
              <a:latin typeface="Georgia" panose="02040502050405020303" pitchFamily="18" charset="0"/>
            </a:endParaRPr>
          </a:p>
        </p:txBody>
      </p:sp>
      <p:sp>
        <p:nvSpPr>
          <p:cNvPr id="6" name="Título 2">
            <a:extLst>
              <a:ext uri="{FF2B5EF4-FFF2-40B4-BE49-F238E27FC236}">
                <a16:creationId xmlns:a16="http://schemas.microsoft.com/office/drawing/2014/main" id="{AADB160A-C21F-D549-3352-080ABAA191ED}"/>
              </a:ext>
            </a:extLst>
          </p:cNvPr>
          <p:cNvSpPr>
            <a:spLocks noGrp="1"/>
          </p:cNvSpPr>
          <p:nvPr>
            <p:ph type="title"/>
          </p:nvPr>
        </p:nvSpPr>
        <p:spPr>
          <a:xfrm>
            <a:off x="0" y="1616929"/>
            <a:ext cx="12192000" cy="823213"/>
          </a:xfrm>
        </p:spPr>
        <p:txBody>
          <a:bodyPr>
            <a:noAutofit/>
          </a:bodyPr>
          <a:lstStyle/>
          <a:p>
            <a:pPr algn="ctr"/>
            <a:r>
              <a:rPr lang="es-ES" sz="3200" b="1" dirty="0">
                <a:effectLst>
                  <a:outerShdw blurRad="38100" dist="38100" dir="2700000" algn="tl">
                    <a:srgbClr val="000000">
                      <a:alpha val="43137"/>
                    </a:srgbClr>
                  </a:outerShdw>
                </a:effectLst>
                <a:latin typeface="Georgia" panose="02040502050405020303" pitchFamily="18" charset="0"/>
                <a:cs typeface="Arial" panose="020B0604020202020204" pitchFamily="34" charset="0"/>
              </a:rPr>
              <a:t>Derechos del Usuario Cooperativo</a:t>
            </a:r>
            <a:endParaRPr lang="es-HN" sz="3200" b="1" dirty="0">
              <a:effectLst>
                <a:outerShdw blurRad="38100" dist="38100" dir="2700000" algn="tl">
                  <a:srgbClr val="000000">
                    <a:alpha val="43137"/>
                  </a:srgbClr>
                </a:outerShdw>
              </a:effectLst>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1039626355"/>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Forma&#10;&#10;Descripción generada automáticamente">
            <a:extLst>
              <a:ext uri="{FF2B5EF4-FFF2-40B4-BE49-F238E27FC236}">
                <a16:creationId xmlns:a16="http://schemas.microsoft.com/office/drawing/2014/main" id="{80BED460-510B-186F-1A71-B2748AB0D0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D0CDD103-7476-420E-9E3F-F3A5241A3769}"/>
              </a:ext>
            </a:extLst>
          </p:cNvPr>
          <p:cNvSpPr>
            <a:spLocks noGrp="1"/>
          </p:cNvSpPr>
          <p:nvPr>
            <p:ph type="title"/>
          </p:nvPr>
        </p:nvSpPr>
        <p:spPr>
          <a:xfrm>
            <a:off x="223025" y="1664058"/>
            <a:ext cx="12310946" cy="1110170"/>
          </a:xfrm>
        </p:spPr>
        <p:txBody>
          <a:bodyPr>
            <a:normAutofit/>
          </a:bodyPr>
          <a:lstStyle/>
          <a:p>
            <a:pPr algn="ctr"/>
            <a:r>
              <a:rPr lang="es-ES" sz="3200" b="1" dirty="0">
                <a:effectLst>
                  <a:outerShdw blurRad="38100" dist="38100" dir="2700000" algn="tl">
                    <a:srgbClr val="000000">
                      <a:alpha val="43137"/>
                    </a:srgbClr>
                  </a:outerShdw>
                </a:effectLst>
                <a:latin typeface="Georgia" panose="02040502050405020303" pitchFamily="18" charset="0"/>
                <a:cs typeface="Arial" panose="020B0604020202020204" pitchFamily="34" charset="0"/>
              </a:rPr>
              <a:t>Derechos del Usuario Cooperativo</a:t>
            </a:r>
            <a:endParaRPr lang="es-HN" sz="3200" b="1" dirty="0">
              <a:effectLst>
                <a:outerShdw blurRad="38100" dist="38100" dir="2700000" algn="tl">
                  <a:srgbClr val="000000">
                    <a:alpha val="43137"/>
                  </a:srgbClr>
                </a:outerShdw>
              </a:effectLst>
              <a:latin typeface="Georgia" panose="02040502050405020303" pitchFamily="18" charset="0"/>
              <a:cs typeface="Arial" panose="020B0604020202020204" pitchFamily="34" charset="0"/>
            </a:endParaRPr>
          </a:p>
        </p:txBody>
      </p:sp>
      <p:sp>
        <p:nvSpPr>
          <p:cNvPr id="3" name="Marcador de contenido 2">
            <a:extLst>
              <a:ext uri="{FF2B5EF4-FFF2-40B4-BE49-F238E27FC236}">
                <a16:creationId xmlns:a16="http://schemas.microsoft.com/office/drawing/2014/main" id="{7DEF658D-7AF2-4DCC-BB9A-7EE0C828FFD6}"/>
              </a:ext>
            </a:extLst>
          </p:cNvPr>
          <p:cNvSpPr>
            <a:spLocks noGrp="1"/>
          </p:cNvSpPr>
          <p:nvPr>
            <p:ph idx="1"/>
          </p:nvPr>
        </p:nvSpPr>
        <p:spPr>
          <a:xfrm>
            <a:off x="1037063" y="2949972"/>
            <a:ext cx="10348332" cy="1866141"/>
          </a:xfrm>
        </p:spPr>
        <p:txBody>
          <a:bodyPr>
            <a:normAutofit/>
          </a:bodyPr>
          <a:lstStyle/>
          <a:p>
            <a:pPr algn="just">
              <a:lnSpc>
                <a:spcPct val="150000"/>
              </a:lnSpc>
              <a:buClr>
                <a:srgbClr val="009933"/>
              </a:buClr>
              <a:buFont typeface="Wingdings" panose="05000000000000000000" pitchFamily="2" charset="2"/>
              <a:buChar char="v"/>
            </a:pPr>
            <a:r>
              <a:rPr lang="es-ES" sz="2400" dirty="0">
                <a:latin typeface="Georgia" panose="02040502050405020303" pitchFamily="18" charset="0"/>
                <a:cs typeface="Arial" panose="020B0604020202020204" pitchFamily="34" charset="0"/>
              </a:rPr>
              <a:t>Recibir cálculo de la tasa de interés nominal y efectiva, comisiones u otros conceptos de cualquier servicio o producto pactado, así como el Costo Anual Total (CAT) del crédito. </a:t>
            </a:r>
          </a:p>
          <a:p>
            <a:pPr marL="0" indent="0" algn="just">
              <a:buNone/>
            </a:pPr>
            <a:endParaRPr lang="es-HN" sz="2400" dirty="0">
              <a:latin typeface="Arial" panose="020B0604020202020204" pitchFamily="34" charset="0"/>
              <a:cs typeface="Arial" panose="020B0604020202020204" pitchFamily="34" charset="0"/>
            </a:endParaRPr>
          </a:p>
          <a:p>
            <a:pPr marL="0" indent="0" algn="r">
              <a:buNone/>
            </a:pPr>
            <a:endParaRPr lang="es-HN" sz="2400" dirty="0">
              <a:latin typeface="Arial" panose="020B060402020202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E2A0518C-93EA-4E3C-9D68-8C6F5F37BD82}"/>
              </a:ext>
            </a:extLst>
          </p:cNvPr>
          <p:cNvSpPr txBox="1"/>
          <p:nvPr/>
        </p:nvSpPr>
        <p:spPr>
          <a:xfrm>
            <a:off x="6600653" y="5306150"/>
            <a:ext cx="3613864" cy="369332"/>
          </a:xfrm>
          <a:prstGeom prst="rect">
            <a:avLst/>
          </a:prstGeom>
          <a:noFill/>
        </p:spPr>
        <p:txBody>
          <a:bodyPr wrap="square">
            <a:spAutoFit/>
          </a:bodyPr>
          <a:lstStyle/>
          <a:p>
            <a:pPr lvl="0"/>
            <a:r>
              <a:rPr lang="es-HN" sz="1800" b="1" dirty="0">
                <a:effectLst>
                  <a:outerShdw blurRad="38100" dist="38100" dir="2700000" algn="tl">
                    <a:srgbClr val="000000">
                      <a:alpha val="43137"/>
                    </a:srgbClr>
                  </a:outerShdw>
                </a:effectLst>
                <a:latin typeface="Georgia" panose="02040502050405020303" pitchFamily="18" charset="0"/>
              </a:rPr>
              <a:t>Art. 4 Usuario Cooperativo. </a:t>
            </a:r>
            <a:endParaRPr lang="en-US" sz="1800" dirty="0">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3909075440"/>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Imagen que contiene Forma&#10;&#10;Descripción generada automáticamente">
            <a:extLst>
              <a:ext uri="{FF2B5EF4-FFF2-40B4-BE49-F238E27FC236}">
                <a16:creationId xmlns:a16="http://schemas.microsoft.com/office/drawing/2014/main" id="{E58FB8E7-4657-8745-623A-41487304BA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AD8419-F30E-4F3C-9F22-815A52F51438}"/>
              </a:ext>
            </a:extLst>
          </p:cNvPr>
          <p:cNvSpPr>
            <a:spLocks noGrp="1"/>
          </p:cNvSpPr>
          <p:nvPr>
            <p:ph idx="1"/>
          </p:nvPr>
        </p:nvSpPr>
        <p:spPr>
          <a:xfrm>
            <a:off x="1215483" y="2787807"/>
            <a:ext cx="10192214" cy="2375209"/>
          </a:xfrm>
        </p:spPr>
        <p:txBody>
          <a:bodyPr>
            <a:normAutofit/>
          </a:bodyPr>
          <a:lstStyle/>
          <a:p>
            <a:pPr marL="0" indent="0" algn="just">
              <a:lnSpc>
                <a:spcPct val="150000"/>
              </a:lnSpc>
              <a:buNone/>
            </a:pPr>
            <a:r>
              <a:rPr lang="es-ES" sz="2400" dirty="0">
                <a:latin typeface="Georgia" panose="02040502050405020303" pitchFamily="18" charset="0"/>
                <a:ea typeface="Calibri" panose="020F0502020204030204" pitchFamily="34" charset="0"/>
                <a:cs typeface="Arial" panose="020B0604020202020204" pitchFamily="34" charset="0"/>
              </a:rPr>
              <a:t>De la misma forma en que los Usuarios Cooperativos obtienen derechos también tienen deberes y obligaciones entre las que se encuentran las siguientes: </a:t>
            </a:r>
            <a:endParaRPr lang="es-HN" sz="2400" dirty="0">
              <a:latin typeface="Georgia" panose="020405020504050203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71477195"/>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Forma&#10;&#10;Descripción generada automáticamente">
            <a:extLst>
              <a:ext uri="{FF2B5EF4-FFF2-40B4-BE49-F238E27FC236}">
                <a16:creationId xmlns:a16="http://schemas.microsoft.com/office/drawing/2014/main" id="{360FF979-4DBC-8F72-A6E1-052624D791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9AB84E54-A7D0-431C-8255-9A0BB2BCCF4E}"/>
              </a:ext>
            </a:extLst>
          </p:cNvPr>
          <p:cNvSpPr>
            <a:spLocks noGrp="1"/>
          </p:cNvSpPr>
          <p:nvPr>
            <p:ph type="title"/>
          </p:nvPr>
        </p:nvSpPr>
        <p:spPr>
          <a:xfrm>
            <a:off x="1518592" y="1873390"/>
            <a:ext cx="9647495" cy="1160399"/>
          </a:xfrm>
        </p:spPr>
        <p:txBody>
          <a:bodyPr>
            <a:noAutofit/>
          </a:bodyPr>
          <a:lstStyle/>
          <a:p>
            <a:pPr algn="ctr"/>
            <a:r>
              <a:rPr lang="es-MX" sz="3200" b="1" dirty="0">
                <a:effectLst>
                  <a:outerShdw blurRad="38100" dist="38100" dir="2700000" algn="tl">
                    <a:srgbClr val="000000">
                      <a:alpha val="43137"/>
                    </a:srgbClr>
                  </a:outerShdw>
                </a:effectLst>
                <a:latin typeface="Georgia" panose="02040502050405020303" pitchFamily="18" charset="0"/>
                <a:cs typeface="Arial" panose="020B0604020202020204" pitchFamily="34" charset="0"/>
              </a:rPr>
              <a:t>Deberes y obligaciones del Usuario Cooperativo</a:t>
            </a:r>
            <a:br>
              <a:rPr lang="en-US" dirty="0">
                <a:latin typeface="Georgia" panose="02040502050405020303" pitchFamily="18" charset="0"/>
              </a:rPr>
            </a:br>
            <a:endParaRPr lang="es-HN" dirty="0"/>
          </a:p>
        </p:txBody>
      </p:sp>
      <p:sp>
        <p:nvSpPr>
          <p:cNvPr id="3" name="Marcador de contenido 2">
            <a:extLst>
              <a:ext uri="{FF2B5EF4-FFF2-40B4-BE49-F238E27FC236}">
                <a16:creationId xmlns:a16="http://schemas.microsoft.com/office/drawing/2014/main" id="{3D0A3B8C-3237-4AD0-928C-DC11993A07FC}"/>
              </a:ext>
            </a:extLst>
          </p:cNvPr>
          <p:cNvSpPr>
            <a:spLocks noGrp="1"/>
          </p:cNvSpPr>
          <p:nvPr>
            <p:ph idx="1"/>
          </p:nvPr>
        </p:nvSpPr>
        <p:spPr>
          <a:xfrm>
            <a:off x="1025913" y="2744865"/>
            <a:ext cx="10404088" cy="3199109"/>
          </a:xfrm>
        </p:spPr>
        <p:txBody>
          <a:bodyPr>
            <a:normAutofit fontScale="85000" lnSpcReduction="10000"/>
          </a:bodyPr>
          <a:lstStyle/>
          <a:p>
            <a:pPr lvl="0" algn="just">
              <a:lnSpc>
                <a:spcPct val="160000"/>
              </a:lnSpc>
              <a:buClr>
                <a:srgbClr val="009933"/>
              </a:buClr>
              <a:buFont typeface="Wingdings" panose="05000000000000000000" pitchFamily="2" charset="2"/>
              <a:buChar char="v"/>
            </a:pPr>
            <a:r>
              <a:rPr lang="es-MX" sz="2400" dirty="0">
                <a:latin typeface="Georgia" panose="02040502050405020303" pitchFamily="18" charset="0"/>
                <a:cs typeface="Arial" panose="020B0604020202020204" pitchFamily="34" charset="0"/>
              </a:rPr>
              <a:t>Conocer los derechos y obligaciones que se derivan del contrato suscrito con la Cooperativa. </a:t>
            </a:r>
            <a:endParaRPr lang="en-US" sz="2400" dirty="0">
              <a:latin typeface="Georgia" panose="02040502050405020303" pitchFamily="18" charset="0"/>
              <a:cs typeface="Arial" panose="020B0604020202020204" pitchFamily="34" charset="0"/>
            </a:endParaRPr>
          </a:p>
          <a:p>
            <a:pPr lvl="0" algn="just">
              <a:lnSpc>
                <a:spcPct val="160000"/>
              </a:lnSpc>
              <a:buClr>
                <a:srgbClr val="009933"/>
              </a:buClr>
              <a:buFont typeface="Wingdings" panose="05000000000000000000" pitchFamily="2" charset="2"/>
              <a:buChar char="v"/>
            </a:pPr>
            <a:r>
              <a:rPr lang="es-MX" sz="2400" dirty="0">
                <a:latin typeface="Georgia" panose="02040502050405020303" pitchFamily="18" charset="0"/>
                <a:cs typeface="Arial" panose="020B0604020202020204" pitchFamily="34" charset="0"/>
              </a:rPr>
              <a:t>Cumplir con lo pactado en la forma, plazo del contrato suscrito con la Cooperativa. </a:t>
            </a:r>
            <a:endParaRPr lang="en-US" sz="2400" dirty="0">
              <a:latin typeface="Georgia" panose="02040502050405020303" pitchFamily="18" charset="0"/>
              <a:cs typeface="Arial" panose="020B0604020202020204" pitchFamily="34" charset="0"/>
            </a:endParaRPr>
          </a:p>
          <a:p>
            <a:pPr lvl="0" algn="just">
              <a:lnSpc>
                <a:spcPct val="160000"/>
              </a:lnSpc>
              <a:buClr>
                <a:srgbClr val="009933"/>
              </a:buClr>
              <a:buFont typeface="Wingdings" panose="05000000000000000000" pitchFamily="2" charset="2"/>
              <a:buChar char="v"/>
            </a:pPr>
            <a:r>
              <a:rPr lang="es-MX" sz="2400" dirty="0">
                <a:latin typeface="Georgia" panose="02040502050405020303" pitchFamily="18" charset="0"/>
                <a:cs typeface="Arial" panose="020B0604020202020204" pitchFamily="34" charset="0"/>
              </a:rPr>
              <a:t>Proporcionar a la Cooperativa información veraz, integra y confiable. </a:t>
            </a:r>
            <a:endParaRPr lang="en-US" sz="2400" dirty="0">
              <a:latin typeface="Georgia" panose="02040502050405020303" pitchFamily="18" charset="0"/>
              <a:cs typeface="Arial" panose="020B0604020202020204" pitchFamily="34" charset="0"/>
            </a:endParaRPr>
          </a:p>
          <a:p>
            <a:pPr lvl="0" algn="just">
              <a:lnSpc>
                <a:spcPct val="160000"/>
              </a:lnSpc>
              <a:buClr>
                <a:srgbClr val="009933"/>
              </a:buClr>
              <a:buFont typeface="Wingdings" panose="05000000000000000000" pitchFamily="2" charset="2"/>
              <a:buChar char="v"/>
            </a:pPr>
            <a:r>
              <a:rPr lang="es-MX" sz="2400" dirty="0">
                <a:latin typeface="Georgia" panose="02040502050405020303" pitchFamily="18" charset="0"/>
                <a:cs typeface="Arial" panose="020B0604020202020204" pitchFamily="34" charset="0"/>
              </a:rPr>
              <a:t>Brindar un trato respetuoso al personal de la Cooperativa. </a:t>
            </a:r>
            <a:endParaRPr lang="en-US" sz="2400" dirty="0">
              <a:latin typeface="Georgia" panose="02040502050405020303" pitchFamily="18" charset="0"/>
              <a:cs typeface="Arial" panose="020B0604020202020204" pitchFamily="34" charset="0"/>
            </a:endParaRPr>
          </a:p>
          <a:p>
            <a:pPr marL="0" indent="0">
              <a:buNone/>
            </a:pPr>
            <a:endParaRPr lang="es-HN" dirty="0"/>
          </a:p>
        </p:txBody>
      </p:sp>
      <p:sp>
        <p:nvSpPr>
          <p:cNvPr id="8" name="CuadroTexto 7">
            <a:extLst>
              <a:ext uri="{FF2B5EF4-FFF2-40B4-BE49-F238E27FC236}">
                <a16:creationId xmlns:a16="http://schemas.microsoft.com/office/drawing/2014/main" id="{3D574EEA-E80E-4408-94A8-1ACC0174C94C}"/>
              </a:ext>
            </a:extLst>
          </p:cNvPr>
          <p:cNvSpPr txBox="1"/>
          <p:nvPr/>
        </p:nvSpPr>
        <p:spPr>
          <a:xfrm>
            <a:off x="6648978" y="5865917"/>
            <a:ext cx="3409424" cy="369332"/>
          </a:xfrm>
          <a:prstGeom prst="rect">
            <a:avLst/>
          </a:prstGeom>
          <a:noFill/>
        </p:spPr>
        <p:txBody>
          <a:bodyPr wrap="square">
            <a:spAutoFit/>
          </a:bodyPr>
          <a:lstStyle/>
          <a:p>
            <a:pPr lvl="0"/>
            <a:r>
              <a:rPr lang="es-HN" sz="1800" b="1" dirty="0">
                <a:effectLst>
                  <a:outerShdw blurRad="38100" dist="38100" dir="2700000" algn="tl">
                    <a:srgbClr val="000000">
                      <a:alpha val="43137"/>
                    </a:srgbClr>
                  </a:outerShdw>
                </a:effectLst>
                <a:latin typeface="Georgia" panose="02040502050405020303" pitchFamily="18" charset="0"/>
              </a:rPr>
              <a:t>Art. 5 Usuario Cooperativo </a:t>
            </a:r>
            <a:endParaRPr lang="en-US" sz="1800" dirty="0">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3130387034"/>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Forma&#10;&#10;Descripción generada automáticamente">
            <a:extLst>
              <a:ext uri="{FF2B5EF4-FFF2-40B4-BE49-F238E27FC236}">
                <a16:creationId xmlns:a16="http://schemas.microsoft.com/office/drawing/2014/main" id="{F55A503F-5331-5FD0-9F6B-417AC16E87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2F873778-3B0F-4097-8593-74F00E04CD92}"/>
              </a:ext>
            </a:extLst>
          </p:cNvPr>
          <p:cNvSpPr>
            <a:spLocks noGrp="1"/>
          </p:cNvSpPr>
          <p:nvPr>
            <p:ph type="title"/>
          </p:nvPr>
        </p:nvSpPr>
        <p:spPr>
          <a:xfrm>
            <a:off x="0" y="1534776"/>
            <a:ext cx="12400156" cy="1057934"/>
          </a:xfrm>
        </p:spPr>
        <p:txBody>
          <a:bodyPr>
            <a:normAutofit/>
          </a:bodyPr>
          <a:lstStyle/>
          <a:p>
            <a:pPr algn="ctr"/>
            <a:r>
              <a:rPr lang="es-HN" sz="320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Arial" panose="020B0604020202020204" pitchFamily="34" charset="0"/>
              </a:rPr>
              <a:t>Costo Anual Total (CAT)</a:t>
            </a:r>
            <a:endParaRPr lang="es-HN" sz="3200" dirty="0">
              <a:effectLst>
                <a:outerShdw blurRad="38100" dist="38100" dir="2700000" algn="tl">
                  <a:srgbClr val="000000">
                    <a:alpha val="43137"/>
                  </a:srgbClr>
                </a:outerShdw>
              </a:effectLst>
              <a:latin typeface="Georgia" panose="02040502050405020303" pitchFamily="18" charset="0"/>
              <a:cs typeface="Arial" panose="020B0604020202020204" pitchFamily="34" charset="0"/>
            </a:endParaRPr>
          </a:p>
        </p:txBody>
      </p:sp>
      <p:sp>
        <p:nvSpPr>
          <p:cNvPr id="3" name="Marcador de contenido 2">
            <a:extLst>
              <a:ext uri="{FF2B5EF4-FFF2-40B4-BE49-F238E27FC236}">
                <a16:creationId xmlns:a16="http://schemas.microsoft.com/office/drawing/2014/main" id="{3E0424D9-31A3-4731-93A6-AA82F549CCD5}"/>
              </a:ext>
            </a:extLst>
          </p:cNvPr>
          <p:cNvSpPr>
            <a:spLocks noGrp="1"/>
          </p:cNvSpPr>
          <p:nvPr>
            <p:ph idx="1"/>
          </p:nvPr>
        </p:nvSpPr>
        <p:spPr>
          <a:xfrm>
            <a:off x="1103970" y="2525799"/>
            <a:ext cx="10181063" cy="3060959"/>
          </a:xfrm>
        </p:spPr>
        <p:txBody>
          <a:bodyPr>
            <a:normAutofit/>
          </a:bodyPr>
          <a:lstStyle/>
          <a:p>
            <a:pPr algn="just">
              <a:lnSpc>
                <a:spcPct val="160000"/>
              </a:lnSpc>
              <a:spcAft>
                <a:spcPts val="800"/>
              </a:spcAft>
              <a:buClr>
                <a:srgbClr val="009933"/>
              </a:buClr>
              <a:buFont typeface="Wingdings" panose="05000000000000000000" pitchFamily="2" charset="2"/>
              <a:buChar char="v"/>
            </a:pPr>
            <a:r>
              <a:rPr lang="es-HN" sz="2400" dirty="0">
                <a:latin typeface="Georgia" panose="02040502050405020303" pitchFamily="18" charset="0"/>
                <a:ea typeface="Calibri" panose="020F0502020204030204" pitchFamily="34" charset="0"/>
                <a:cs typeface="Arial" panose="020B0604020202020204" pitchFamily="34" charset="0"/>
              </a:rPr>
              <a:t>Este será determinado como la tasa que iguale el valor de los pagos efectuados por el cooperativista con los fondos recibidos, es decir aquella tasa de interes que iguala los pagos netos del crédito a cero y expresarlo en términos efectivos anuales en tanto por cierto (%) con dos decimales.</a:t>
            </a:r>
          </a:p>
        </p:txBody>
      </p:sp>
      <p:sp>
        <p:nvSpPr>
          <p:cNvPr id="8" name="CuadroTexto 7">
            <a:extLst>
              <a:ext uri="{FF2B5EF4-FFF2-40B4-BE49-F238E27FC236}">
                <a16:creationId xmlns:a16="http://schemas.microsoft.com/office/drawing/2014/main" id="{29ADB123-01BD-40FC-885B-92BBB24FADD5}"/>
              </a:ext>
            </a:extLst>
          </p:cNvPr>
          <p:cNvSpPr txBox="1"/>
          <p:nvPr/>
        </p:nvSpPr>
        <p:spPr>
          <a:xfrm>
            <a:off x="6534644" y="5556871"/>
            <a:ext cx="3613864" cy="369332"/>
          </a:xfrm>
          <a:prstGeom prst="rect">
            <a:avLst/>
          </a:prstGeom>
          <a:noFill/>
        </p:spPr>
        <p:txBody>
          <a:bodyPr wrap="square">
            <a:spAutoFit/>
          </a:bodyPr>
          <a:lstStyle/>
          <a:p>
            <a:pPr lvl="0"/>
            <a:r>
              <a:rPr lang="es-HN" sz="1800" b="1" dirty="0">
                <a:effectLst>
                  <a:outerShdw blurRad="38100" dist="38100" dir="2700000" algn="tl">
                    <a:srgbClr val="000000">
                      <a:alpha val="43137"/>
                    </a:srgbClr>
                  </a:outerShdw>
                </a:effectLst>
                <a:latin typeface="Georgia" panose="02040502050405020303" pitchFamily="18" charset="0"/>
              </a:rPr>
              <a:t>Art. 43 Usuario Cooperativo. </a:t>
            </a:r>
            <a:endParaRPr lang="en-US" sz="1800" dirty="0">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351901676"/>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Forma&#10;&#10;Descripción generada automáticamente">
            <a:extLst>
              <a:ext uri="{FF2B5EF4-FFF2-40B4-BE49-F238E27FC236}">
                <a16:creationId xmlns:a16="http://schemas.microsoft.com/office/drawing/2014/main" id="{8A856B76-0618-987A-5BBF-68B5589B04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2F873778-3B0F-4097-8593-74F00E04CD92}"/>
              </a:ext>
            </a:extLst>
          </p:cNvPr>
          <p:cNvSpPr>
            <a:spLocks noGrp="1"/>
          </p:cNvSpPr>
          <p:nvPr>
            <p:ph type="title"/>
          </p:nvPr>
        </p:nvSpPr>
        <p:spPr>
          <a:xfrm>
            <a:off x="2057400" y="1650937"/>
            <a:ext cx="8809464" cy="1325563"/>
          </a:xfrm>
        </p:spPr>
        <p:txBody>
          <a:bodyPr>
            <a:normAutofit/>
          </a:bodyPr>
          <a:lstStyle/>
          <a:p>
            <a:pPr algn="ctr"/>
            <a:r>
              <a:rPr lang="es-HN" sz="320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Arial" panose="020B0604020202020204" pitchFamily="34" charset="0"/>
              </a:rPr>
              <a:t>Pasos para el cálculo de Costo Anual Total (CAT)</a:t>
            </a:r>
            <a:endParaRPr lang="es-HN" sz="3200" dirty="0">
              <a:effectLst>
                <a:outerShdw blurRad="38100" dist="38100" dir="2700000" algn="tl">
                  <a:srgbClr val="000000">
                    <a:alpha val="43137"/>
                  </a:srgbClr>
                </a:outerShdw>
              </a:effectLst>
              <a:latin typeface="Georgia" panose="02040502050405020303" pitchFamily="18" charset="0"/>
              <a:cs typeface="Arial" panose="020B0604020202020204" pitchFamily="34" charset="0"/>
            </a:endParaRPr>
          </a:p>
        </p:txBody>
      </p:sp>
      <p:sp>
        <p:nvSpPr>
          <p:cNvPr id="3" name="Marcador de contenido 2">
            <a:extLst>
              <a:ext uri="{FF2B5EF4-FFF2-40B4-BE49-F238E27FC236}">
                <a16:creationId xmlns:a16="http://schemas.microsoft.com/office/drawing/2014/main" id="{3E0424D9-31A3-4731-93A6-AA82F549CCD5}"/>
              </a:ext>
            </a:extLst>
          </p:cNvPr>
          <p:cNvSpPr>
            <a:spLocks noGrp="1"/>
          </p:cNvSpPr>
          <p:nvPr>
            <p:ph idx="1"/>
          </p:nvPr>
        </p:nvSpPr>
        <p:spPr>
          <a:xfrm>
            <a:off x="1014761" y="3158418"/>
            <a:ext cx="10627112" cy="1701209"/>
          </a:xfrm>
        </p:spPr>
        <p:txBody>
          <a:bodyPr>
            <a:normAutofit/>
          </a:bodyPr>
          <a:lstStyle/>
          <a:p>
            <a:pPr marL="0" indent="0" algn="ctr">
              <a:spcAft>
                <a:spcPts val="800"/>
              </a:spcAft>
              <a:buNone/>
            </a:pPr>
            <a:r>
              <a:rPr lang="es-HN" sz="2400" b="1" dirty="0">
                <a:solidFill>
                  <a:srgbClr val="009933"/>
                </a:solidFill>
                <a:latin typeface="Georgia" panose="02040502050405020303" pitchFamily="18" charset="0"/>
                <a:ea typeface="Calibri" panose="020F0502020204030204" pitchFamily="34" charset="0"/>
                <a:cs typeface="Arial" panose="020B0604020202020204" pitchFamily="34" charset="0"/>
              </a:rPr>
              <a:t>El cálculo del CAT se realiza: </a:t>
            </a:r>
          </a:p>
          <a:p>
            <a:pPr algn="just"/>
            <a:r>
              <a:rPr lang="es-HN" sz="2400" dirty="0">
                <a:latin typeface="Georgia" panose="02040502050405020303" pitchFamily="18" charset="0"/>
                <a:ea typeface="Calibri" panose="020F0502020204030204" pitchFamily="34" charset="0"/>
                <a:cs typeface="Arial" panose="020B0604020202020204" pitchFamily="34" charset="0"/>
              </a:rPr>
              <a:t>Calculo del costo total de los fondos recibidos; y </a:t>
            </a:r>
          </a:p>
          <a:p>
            <a:pPr algn="just">
              <a:spcAft>
                <a:spcPts val="800"/>
              </a:spcAft>
            </a:pPr>
            <a:r>
              <a:rPr lang="es-HN" sz="2400" dirty="0">
                <a:latin typeface="Georgia" panose="02040502050405020303" pitchFamily="18" charset="0"/>
                <a:ea typeface="Calibri" panose="020F0502020204030204" pitchFamily="34" charset="0"/>
                <a:cs typeface="Arial" panose="020B0604020202020204" pitchFamily="34" charset="0"/>
              </a:rPr>
              <a:t>Transformación de dicha tasa en una tasa efectiva anual. </a:t>
            </a:r>
          </a:p>
          <a:p>
            <a:pPr marL="0" indent="0">
              <a:buNone/>
            </a:pPr>
            <a:endParaRPr lang="es-HN" dirty="0"/>
          </a:p>
        </p:txBody>
      </p:sp>
      <p:sp>
        <p:nvSpPr>
          <p:cNvPr id="8" name="CuadroTexto 7">
            <a:extLst>
              <a:ext uri="{FF2B5EF4-FFF2-40B4-BE49-F238E27FC236}">
                <a16:creationId xmlns:a16="http://schemas.microsoft.com/office/drawing/2014/main" id="{29ADB123-01BD-40FC-885B-92BBB24FADD5}"/>
              </a:ext>
            </a:extLst>
          </p:cNvPr>
          <p:cNvSpPr txBox="1"/>
          <p:nvPr/>
        </p:nvSpPr>
        <p:spPr>
          <a:xfrm>
            <a:off x="6462132" y="5232119"/>
            <a:ext cx="3613864" cy="369332"/>
          </a:xfrm>
          <a:prstGeom prst="rect">
            <a:avLst/>
          </a:prstGeom>
          <a:noFill/>
        </p:spPr>
        <p:txBody>
          <a:bodyPr wrap="square">
            <a:spAutoFit/>
          </a:bodyPr>
          <a:lstStyle/>
          <a:p>
            <a:pPr lvl="0"/>
            <a:r>
              <a:rPr lang="es-HN" sz="1800" b="1" dirty="0">
                <a:effectLst>
                  <a:outerShdw blurRad="38100" dist="38100" dir="2700000" algn="tl">
                    <a:srgbClr val="000000">
                      <a:alpha val="43137"/>
                    </a:srgbClr>
                  </a:outerShdw>
                </a:effectLst>
                <a:latin typeface="Georgia" panose="02040502050405020303" pitchFamily="18" charset="0"/>
              </a:rPr>
              <a:t>Art. 44 Usuario Cooperativo. </a:t>
            </a:r>
            <a:endParaRPr lang="en-US" sz="1800" dirty="0">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3202408161"/>
      </p:ext>
    </p:extLst>
  </p:cSld>
  <p:clrMapOvr>
    <a:masterClrMapping/>
  </p:clrMapOvr>
  <mc:AlternateContent xmlns:mc="http://schemas.openxmlformats.org/markup-compatibility/2006">
    <mc:Choice xmlns:p14="http://schemas.microsoft.com/office/powerpoint/2010/main" Requires="p14">
      <p:transition spd="slow" p14:dur="4000">
        <p14:reveal/>
      </p:transition>
    </mc:Choice>
    <mc:Fallback>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2336</TotalTime>
  <Words>676</Words>
  <Application>Microsoft Office PowerPoint</Application>
  <PresentationFormat>Panorámica</PresentationFormat>
  <Paragraphs>54</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Calibri Light</vt:lpstr>
      <vt:lpstr>Georgia</vt:lpstr>
      <vt:lpstr>Wingdings</vt:lpstr>
      <vt:lpstr>Tema de Office</vt:lpstr>
      <vt:lpstr>Presentación de PowerPoint</vt:lpstr>
      <vt:lpstr>Presentación de PowerPoint</vt:lpstr>
      <vt:lpstr>Derechos del Usuario Cooperativo</vt:lpstr>
      <vt:lpstr>Derechos del Usuario Cooperativo</vt:lpstr>
      <vt:lpstr>Derechos del Usuario Cooperativo</vt:lpstr>
      <vt:lpstr>Presentación de PowerPoint</vt:lpstr>
      <vt:lpstr>Deberes y obligaciones del Usuario Cooperativo </vt:lpstr>
      <vt:lpstr>Costo Anual Total (CAT)</vt:lpstr>
      <vt:lpstr>Pasos para el cálculo de Costo Anual Total (CAT)</vt:lpstr>
      <vt:lpstr>Conceptos Incluidos en el Costo Anual Total (CAT)</vt:lpstr>
      <vt:lpstr>Procedimiento para presentar un reclamo interno</vt:lpstr>
      <vt:lpstr>Si la respuesta por el personal de atención al usuario cooperativo no le es satisfactoria, debe de seguir los siguientes pasos:  </vt:lpstr>
      <vt:lpstr>Procedimiento para presentar un reclamo interno</vt:lpstr>
      <vt:lpstr>Procedimiento para presentar un reclamo externo </vt:lpstr>
      <vt:lpstr>¡Servicios Financieros con Fines Solidarios!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DARWIN ALEJANDRO BANEGAS LOPEZ</dc:creator>
  <cp:lastModifiedBy>Dayanara Michell Nuñez Nuñez</cp:lastModifiedBy>
  <cp:revision>92</cp:revision>
  <dcterms:created xsi:type="dcterms:W3CDTF">2020-12-28T20:18:13Z</dcterms:created>
  <dcterms:modified xsi:type="dcterms:W3CDTF">2022-11-04T22:21:42Z</dcterms:modified>
</cp:coreProperties>
</file>