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95" r:id="rId4"/>
    <p:sldId id="258" r:id="rId5"/>
    <p:sldId id="259" r:id="rId6"/>
    <p:sldId id="297" r:id="rId7"/>
    <p:sldId id="298" r:id="rId8"/>
    <p:sldId id="299" r:id="rId9"/>
    <p:sldId id="289" r:id="rId10"/>
    <p:sldId id="300" r:id="rId11"/>
    <p:sldId id="301" r:id="rId12"/>
    <p:sldId id="302" r:id="rId13"/>
    <p:sldId id="303" r:id="rId14"/>
    <p:sldId id="304" r:id="rId15"/>
    <p:sldId id="305" r:id="rId16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33"/>
    <a:srgbClr val="231F1F"/>
    <a:srgbClr val="000000"/>
    <a:srgbClr val="249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35" autoAdjust="0"/>
  </p:normalViewPr>
  <p:slideViewPr>
    <p:cSldViewPr snapToGrid="0">
      <p:cViewPr>
        <p:scale>
          <a:sx n="80" d="100"/>
          <a:sy n="80" d="100"/>
        </p:scale>
        <p:origin x="8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DC05C-59E6-457A-A0F0-5DF292EB0EC1}" type="datetimeFigureOut">
              <a:rPr lang="es-HN" smtClean="0"/>
              <a:t>4/11/2022</a:t>
            </a:fld>
            <a:endParaRPr lang="es-HN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HN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406F2-6273-46F8-A7BB-BA1B5D307B4F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032858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D406F2-6273-46F8-A7BB-BA1B5D307B4F}" type="slidenum">
              <a:rPr lang="es-HN" smtClean="0"/>
              <a:t>12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126631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7AE81-422F-4C5D-8233-34034104E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BC6A59-EB53-41A2-A7BB-0942673B0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4B484-2DA3-42D5-995D-35B73B850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3E1F-F47D-43E4-BC5F-6D9A06F951E8}" type="datetimeFigureOut">
              <a:rPr lang="es-HN" smtClean="0"/>
              <a:t>4/11/2022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5A9F84-5E58-4F7A-B0D9-CDA8F6C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B28F58-68D7-4C85-A790-341741661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A29-EC0F-4794-9E00-889BE341D86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91633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149C2-3E57-474B-947A-56E432753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814A7D-0C8A-437E-BD9D-03F8B7A82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6947D3-AC8C-4C11-9E3E-12B9A46F2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3E1F-F47D-43E4-BC5F-6D9A06F951E8}" type="datetimeFigureOut">
              <a:rPr lang="es-HN" smtClean="0"/>
              <a:t>4/11/2022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EB4CD8-1223-4DCC-8F3B-AD22238C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1E119C-7F0E-4B4E-AFEE-62127C41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A29-EC0F-4794-9E00-889BE341D86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02254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2A0725-904E-4BBE-9AEB-645FBA288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4B6301-13B0-4510-A197-25461A507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FD8317-8CB9-4845-A1B3-10F1F3AD4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3E1F-F47D-43E4-BC5F-6D9A06F951E8}" type="datetimeFigureOut">
              <a:rPr lang="es-HN" smtClean="0"/>
              <a:t>4/11/2022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6344D3-4E52-4B75-87E4-5DBF389A3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B24C99-69CF-4E9A-AC46-C1BFC3E86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A29-EC0F-4794-9E00-889BE341D86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807948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577AE5-3663-438C-B676-361FC33E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E90EA7-EFBF-43F5-8AFF-2FC2FB530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3EE3D4-FF31-4EF4-ACA7-3230570C8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3E1F-F47D-43E4-BC5F-6D9A06F951E8}" type="datetimeFigureOut">
              <a:rPr lang="es-HN" smtClean="0"/>
              <a:t>4/11/2022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544253-E775-45B2-87E5-0CE8B3555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6B1AD8-7EDE-4CE4-BABD-5C154953D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A29-EC0F-4794-9E00-889BE341D86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047159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C6C16-FD8C-4672-B01B-4558A5B0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8CCDAD-883F-489A-BFE1-7E37AF50D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937CE8-91B3-4F3E-91D6-2FEC759EE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3E1F-F47D-43E4-BC5F-6D9A06F951E8}" type="datetimeFigureOut">
              <a:rPr lang="es-HN" smtClean="0"/>
              <a:t>4/11/2022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B64788-C820-4838-B4D5-34364A022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862A54-2EBF-4436-9023-761FED2FB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A29-EC0F-4794-9E00-889BE341D86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20492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AF8718-7E58-4B10-B468-69E242337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EA7CC6-3789-4221-A5A6-EC5F80799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186B5D-D568-4C16-8F80-2F023CEFC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2C144B-07D0-4411-9C6B-12A4982B7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3E1F-F47D-43E4-BC5F-6D9A06F951E8}" type="datetimeFigureOut">
              <a:rPr lang="es-HN" smtClean="0"/>
              <a:t>4/11/2022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15064F-3C04-427E-88D2-7DC3418FD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5469E8-7176-462F-9E93-6B7C19A7B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A29-EC0F-4794-9E00-889BE341D86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114126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88C8F2-F8D4-45FA-93EA-ACBB600F5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DECF19-0006-4FB3-810E-14048C5CC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2CB685-30B2-488C-BF53-7D22AD8E8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A594E2-EDAA-414B-BF6B-EC0A5ABDD1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A03398-759A-4F62-BA9F-07E182045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93DF8D-7FD4-48F2-8E39-597FEA03D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3E1F-F47D-43E4-BC5F-6D9A06F951E8}" type="datetimeFigureOut">
              <a:rPr lang="es-HN" smtClean="0"/>
              <a:t>4/11/2022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722DE97-23C7-4443-BDA4-3E079BA81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D37B501-1A78-465C-96A5-6F473AAA4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A29-EC0F-4794-9E00-889BE341D86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31265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AC437C-D9CD-468C-B67A-4610283D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3862FC-4A59-4D0E-8C3C-AE0D3E679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3E1F-F47D-43E4-BC5F-6D9A06F951E8}" type="datetimeFigureOut">
              <a:rPr lang="es-HN" smtClean="0"/>
              <a:t>4/11/2022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24C213F-A910-49D3-A679-EF4C6D2E9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67E97D2-053C-49D4-B0B0-8AE524E24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A29-EC0F-4794-9E00-889BE341D86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56336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FF94B7A-6753-4EAF-9FA6-58561FDDC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3E1F-F47D-43E4-BC5F-6D9A06F951E8}" type="datetimeFigureOut">
              <a:rPr lang="es-HN" smtClean="0"/>
              <a:t>4/11/2022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EF346C1-2B71-48F4-AFDB-7A7EBC15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AB459DA-F98A-430B-B31F-29E12035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A29-EC0F-4794-9E00-889BE341D86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31630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C0D2FB-563C-47A5-966F-140A745B7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0C01C6-F714-4BBA-982B-7AFFB4FA3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B937CA-FB3D-459A-B290-EE3827B4A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15CA7E-9B84-44E5-9655-1FFAAE4BB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3E1F-F47D-43E4-BC5F-6D9A06F951E8}" type="datetimeFigureOut">
              <a:rPr lang="es-HN" smtClean="0"/>
              <a:t>4/11/2022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8EC4C4-3841-4FB2-82B7-0106ACE4C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0E3608-6148-4FB1-83F3-5AE23D64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A29-EC0F-4794-9E00-889BE341D86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246861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27415-360B-4460-8FE3-DD983DF9D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5F5E0E-B0CD-4EA9-8544-296B9A8F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B47B0F-D237-419A-9ABE-619D01775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89AFCF-5BD3-4399-989B-D31098631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3E1F-F47D-43E4-BC5F-6D9A06F951E8}" type="datetimeFigureOut">
              <a:rPr lang="es-HN" smtClean="0"/>
              <a:t>4/11/2022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C2E56F-1EFE-430D-BE64-AD69EDE76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A6ECD4-2DE9-45EB-9F35-B3B25F1C5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A29-EC0F-4794-9E00-889BE341D86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483352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1E830-36B8-48FB-8D9B-C881BEFCE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CA7E10-F9B5-4F07-96B2-322F06C1E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4F107C-DAD8-4CA9-8F82-8B48DA505F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E3E1F-F47D-43E4-BC5F-6D9A06F951E8}" type="datetimeFigureOut">
              <a:rPr lang="es-HN" smtClean="0"/>
              <a:t>4/11/2022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18D149-17DF-487E-9356-C5B08C9EE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2B39D3-6782-4A92-8A86-04B0B6FC1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BFA29-EC0F-4794-9E00-889BE341D86D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20926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Forma&#10;&#10;Descripción generada automáticamente">
            <a:extLst>
              <a:ext uri="{FF2B5EF4-FFF2-40B4-BE49-F238E27FC236}">
                <a16:creationId xmlns:a16="http://schemas.microsoft.com/office/drawing/2014/main" id="{7D08D6B8-F1B2-74AE-47C2-217EB3DC6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73A9BE3-A83A-4B3C-A9BB-53C5070FFE4B}"/>
              </a:ext>
            </a:extLst>
          </p:cNvPr>
          <p:cNvSpPr txBox="1"/>
          <p:nvPr/>
        </p:nvSpPr>
        <p:spPr>
          <a:xfrm>
            <a:off x="2869954" y="3276525"/>
            <a:ext cx="7224218" cy="2218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b="1" dirty="0">
                <a:solidFill>
                  <a:srgbClr val="CC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PREVENCIÓN DE LAVADO DE ACTIVOS Y FINANCIAMIENTO AL TERRORISMO</a:t>
            </a:r>
            <a:endParaRPr lang="es-HN" sz="3200" b="1" i="0" u="none" strike="noStrike" baseline="0" dirty="0">
              <a:solidFill>
                <a:srgbClr val="CC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Imagen 3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F84FFF49-DEC0-F7D9-236C-9B3B6B9B8C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900" y="1118833"/>
            <a:ext cx="7438198" cy="188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708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Forma&#10;&#10;Descripción generada automáticamente">
            <a:extLst>
              <a:ext uri="{FF2B5EF4-FFF2-40B4-BE49-F238E27FC236}">
                <a16:creationId xmlns:a16="http://schemas.microsoft.com/office/drawing/2014/main" id="{366A1902-4FD8-1938-42C3-7F2B23EC0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4AFB010-75CF-4BB7-B9E3-CE1C98B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810" y="1586355"/>
            <a:ext cx="8288975" cy="1325563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Art.2 y 27, - Ley Especial Contra el Lavado de Activos</a:t>
            </a:r>
            <a:endParaRPr lang="es-HN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32B6D3-EEAF-4EFA-8F52-1AD725085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811" y="3129342"/>
            <a:ext cx="10202778" cy="276422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Los </a:t>
            </a:r>
            <a:r>
              <a:rPr lang="es-ES" sz="22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Reportes de Operaciones Sospechosas, </a:t>
            </a:r>
            <a:r>
              <a:rPr lang="es-E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después de un análisis de manera responsable, independientemente que se hayan efectuado o no y puedan constituir o estar relacionadas con actividades ilícitas, L</a:t>
            </a:r>
            <a:r>
              <a:rPr lang="es-ES" sz="22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 Cooperativa </a:t>
            </a:r>
            <a:r>
              <a:rPr lang="es-E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debe comunicarlo a la </a:t>
            </a:r>
            <a:r>
              <a:rPr lang="es-ES" sz="22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UNIDAD DE INTELIGENCIA FINANCIERA (UIF) </a:t>
            </a:r>
            <a:r>
              <a:rPr lang="es-E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de la </a:t>
            </a:r>
            <a:r>
              <a:rPr lang="es-ES" sz="22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COMISIÓN NACIONAL DE BANCOS Y SEGUROS </a:t>
            </a:r>
            <a:r>
              <a:rPr lang="es-ES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como Ente Supervisor en la parte de Lavado de Activos. </a:t>
            </a:r>
            <a:endParaRPr lang="es-HN" sz="22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185790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Forma&#10;&#10;Descripción generada automáticamente">
            <a:extLst>
              <a:ext uri="{FF2B5EF4-FFF2-40B4-BE49-F238E27FC236}">
                <a16:creationId xmlns:a16="http://schemas.microsoft.com/office/drawing/2014/main" id="{66499B3C-A4A8-E9A5-7023-73BC97A738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4AFB010-75CF-4BB7-B9E3-CE1C98B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904" y="1613389"/>
            <a:ext cx="8734927" cy="1518462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Cuando se habla dinero Ilícito se habla de bienes y dinero proveniente de:</a:t>
            </a:r>
            <a:endParaRPr lang="es-H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32B6D3-EEAF-4EFA-8F52-1AD725085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844" y="2902247"/>
            <a:ext cx="10312938" cy="354160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009933"/>
              </a:buClr>
              <a:buFont typeface="Wingdings" panose="05000000000000000000" pitchFamily="2" charset="2"/>
              <a:buChar char="v"/>
            </a:pP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Tráfico </a:t>
            </a:r>
            <a:r>
              <a:rPr lang="es-ES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ilícito </a:t>
            </a: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de drogas. </a:t>
            </a:r>
            <a:endParaRPr lang="es-HN" sz="2400" dirty="0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Clr>
                <a:srgbClr val="009933"/>
              </a:buClr>
              <a:buFont typeface="Wingdings" panose="05000000000000000000" pitchFamily="2" charset="2"/>
              <a:buChar char="v"/>
            </a:pP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Trata de personas. </a:t>
            </a:r>
            <a:endParaRPr lang="es-HN" sz="2400" dirty="0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Clr>
                <a:srgbClr val="009933"/>
              </a:buClr>
              <a:buFont typeface="Wingdings" panose="05000000000000000000" pitchFamily="2" charset="2"/>
              <a:buChar char="v"/>
            </a:pP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Tráfico ilegal de armas. </a:t>
            </a:r>
            <a:endParaRPr lang="es-HN" sz="2400" dirty="0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Clr>
                <a:srgbClr val="009933"/>
              </a:buClr>
              <a:buFont typeface="Wingdings" panose="05000000000000000000" pitchFamily="2" charset="2"/>
              <a:buChar char="v"/>
            </a:pP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Falsificación de moneda. </a:t>
            </a:r>
            <a:endParaRPr lang="es-HN" sz="2400" dirty="0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Clr>
                <a:srgbClr val="009933"/>
              </a:buClr>
              <a:buFont typeface="Wingdings" panose="05000000000000000000" pitchFamily="2" charset="2"/>
              <a:buChar char="v"/>
            </a:pP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Tráfico de órganos humanos. 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760131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magen que contiene Forma&#10;&#10;Descripción generada automáticamente">
            <a:extLst>
              <a:ext uri="{FF2B5EF4-FFF2-40B4-BE49-F238E27FC236}">
                <a16:creationId xmlns:a16="http://schemas.microsoft.com/office/drawing/2014/main" id="{01866332-0A9E-6F2E-9818-B89002763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32B6D3-EEAF-4EFA-8F52-1AD725085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26" y="2763071"/>
            <a:ext cx="10175747" cy="408467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009933"/>
              </a:buClr>
              <a:buFont typeface="Wingdings" panose="05000000000000000000" pitchFamily="2" charset="2"/>
              <a:buChar char="v"/>
            </a:pP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Robo de vehículos.</a:t>
            </a:r>
          </a:p>
          <a:p>
            <a:pPr algn="just">
              <a:lnSpc>
                <a:spcPct val="150000"/>
              </a:lnSpc>
              <a:buClr>
                <a:srgbClr val="009933"/>
              </a:buClr>
              <a:buFont typeface="Wingdings" panose="05000000000000000000" pitchFamily="2" charset="2"/>
              <a:buChar char="v"/>
            </a:pP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Robo a instituciones financieras. </a:t>
            </a:r>
            <a:endParaRPr lang="es-HN" sz="2400" dirty="0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Clr>
                <a:srgbClr val="009933"/>
              </a:buClr>
              <a:buFont typeface="Wingdings" panose="05000000000000000000" pitchFamily="2" charset="2"/>
              <a:buChar char="v"/>
            </a:pP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Estafas o fraudes financieras.</a:t>
            </a:r>
            <a:endParaRPr lang="es-HN" sz="2400" dirty="0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Clr>
                <a:srgbClr val="009933"/>
              </a:buClr>
              <a:buFont typeface="Wingdings" panose="05000000000000000000" pitchFamily="2" charset="2"/>
              <a:buChar char="v"/>
            </a:pP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Secuestro, extorsión, financiamiento del terrorismo o cualquier otra actividad que atenten contra la administración pública.</a:t>
            </a:r>
            <a:endParaRPr lang="es-HN" sz="2400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06734A76-634E-7444-2B7B-D5DEF2F45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5368" y="1471440"/>
            <a:ext cx="8919516" cy="1197154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Cuando se habla dinero Ilícito se habla de bienes y dinero proveniente de:</a:t>
            </a:r>
            <a:endParaRPr lang="es-H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80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magen que contiene Forma&#10;&#10;Descripción generada automáticamente">
            <a:extLst>
              <a:ext uri="{FF2B5EF4-FFF2-40B4-BE49-F238E27FC236}">
                <a16:creationId xmlns:a16="http://schemas.microsoft.com/office/drawing/2014/main" id="{4A188F06-A55A-7174-F6E7-323CA6EF0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875"/>
            <a:ext cx="12192000" cy="6858000"/>
          </a:xfrm>
          <a:prstGeom prst="rect">
            <a:avLst/>
          </a:prstGeom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BB825790-AE44-4896-89FB-C193A35BF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7554" y="1804878"/>
            <a:ext cx="9179625" cy="1325563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¿Qué sanciones establece la Ley Especial Contra el Lavado de Activos?</a:t>
            </a:r>
            <a:endParaRPr lang="es-H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32B6D3-EEAF-4EFA-8F52-1AD725085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463" y="3189816"/>
            <a:ext cx="10455441" cy="1536563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ley Especial contra el lavado de activos establece reclusión de </a:t>
            </a:r>
            <a:r>
              <a:rPr lang="es-ES" sz="2400" b="1" dirty="0">
                <a:solidFill>
                  <a:srgbClr val="CC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6 a 15 años</a:t>
            </a:r>
            <a:r>
              <a:rPr lang="es-ES" sz="2400" dirty="0">
                <a:solidFill>
                  <a:srgbClr val="CC3333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para </a:t>
            </a:r>
            <a:r>
              <a:rPr lang="es-E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la</a:t>
            </a: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persona que </a:t>
            </a:r>
            <a:r>
              <a:rPr lang="es-ES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incurra en</a:t>
            </a: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el delito Lavado de activos.</a:t>
            </a:r>
            <a:endParaRPr lang="es-HN" sz="24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Art. 36- Ley especial contra el lavado de activos.</a:t>
            </a:r>
            <a:endParaRPr lang="es-H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H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78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magen que contiene Forma&#10;&#10;Descripción generada automáticamente">
            <a:extLst>
              <a:ext uri="{FF2B5EF4-FFF2-40B4-BE49-F238E27FC236}">
                <a16:creationId xmlns:a16="http://schemas.microsoft.com/office/drawing/2014/main" id="{80849FBA-9EC7-6133-2FA4-5894CB18D1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2B0FB5E2-6147-AC85-176E-2EDDAF4AE82A}"/>
              </a:ext>
            </a:extLst>
          </p:cNvPr>
          <p:cNvSpPr txBox="1">
            <a:spLocks/>
          </p:cNvSpPr>
          <p:nvPr/>
        </p:nvSpPr>
        <p:spPr>
          <a:xfrm>
            <a:off x="1070811" y="2358358"/>
            <a:ext cx="10178718" cy="21131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buClr>
                <a:srgbClr val="009933"/>
              </a:buClr>
              <a:buFont typeface="Wingdings" panose="05000000000000000000" pitchFamily="2" charset="2"/>
              <a:buChar char="v"/>
            </a:pPr>
            <a:r>
              <a:rPr lang="es-ES" sz="22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La Cooperativa de Ahorro y Crédito Fraternidad Pespirense Limitada, cuenta con excelentes controles para Identificar, medir y mitigar el delito de lavado de activos, por lo que hacemos conciencia a todos nuestros afiliados a no incurrir en este delito. 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B130BA6-54CC-9B69-D804-0C1B6DE07C08}"/>
              </a:ext>
            </a:extLst>
          </p:cNvPr>
          <p:cNvSpPr txBox="1"/>
          <p:nvPr/>
        </p:nvSpPr>
        <p:spPr>
          <a:xfrm>
            <a:off x="1070811" y="4392986"/>
            <a:ext cx="10178718" cy="1046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rgbClr val="009933"/>
              </a:buClr>
              <a:buFont typeface="Wingdings" panose="05000000000000000000" pitchFamily="2" charset="2"/>
              <a:buChar char="v"/>
            </a:pPr>
            <a:r>
              <a:rPr lang="es-ES" sz="22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Estamos comprometidos al cumplimiento de las Leyes de nuestro país y la seguridad de nuestros afiliados.</a:t>
            </a:r>
            <a:endParaRPr lang="es-HN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862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rma&#10;&#10;Descripción generada automáticamente">
            <a:extLst>
              <a:ext uri="{FF2B5EF4-FFF2-40B4-BE49-F238E27FC236}">
                <a16:creationId xmlns:a16="http://schemas.microsoft.com/office/drawing/2014/main" id="{A6AE7E2F-3AC2-D7F0-F6C9-9EB50E259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9EA127E-5F35-4AC9-A166-29F6F3AA9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14" y="3835729"/>
            <a:ext cx="10855841" cy="794578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>
                <a:solidFill>
                  <a:srgbClr val="CC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¡Servicios Financieros con Fines Solidarios!</a:t>
            </a:r>
            <a:endParaRPr lang="es-HN" sz="3600" b="1" dirty="0">
              <a:solidFill>
                <a:srgbClr val="CC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8" name="Imagen 7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78059DD0-259A-DB06-2073-F3768B375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170" y="1590224"/>
            <a:ext cx="7877572" cy="213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6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magen que contiene Forma&#10;&#10;Descripción generada automáticamente">
            <a:extLst>
              <a:ext uri="{FF2B5EF4-FFF2-40B4-BE49-F238E27FC236}">
                <a16:creationId xmlns:a16="http://schemas.microsoft.com/office/drawing/2014/main" id="{93B33FA7-2A8A-93B9-AEDF-39659472D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190D6C6-B124-4C5F-8FF5-A6AA323F3CC7}"/>
              </a:ext>
            </a:extLst>
          </p:cNvPr>
          <p:cNvSpPr txBox="1"/>
          <p:nvPr/>
        </p:nvSpPr>
        <p:spPr>
          <a:xfrm>
            <a:off x="1070810" y="2205876"/>
            <a:ext cx="10419348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Todo afiliado a la Cooperativa de Ahorro y Crédito Fraternidad Pespirense Limitada, debe cumplir con lo establecido en la Ley Especial Contra el Lavado de Activos, Ley Contra el Financiamiento al Terrorismo, sus Reglamentos y normativas que emita el ente regulador o supervisor. </a:t>
            </a:r>
            <a:endParaRPr lang="es-HN" sz="2800" dirty="0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s-ES" sz="2800" b="1" dirty="0">
              <a:solidFill>
                <a:srgbClr val="231F1F"/>
              </a:solidFill>
              <a:latin typeface="TimesNewRomanPS-BoldMT"/>
            </a:endParaRPr>
          </a:p>
        </p:txBody>
      </p:sp>
    </p:spTree>
    <p:extLst>
      <p:ext uri="{BB962C8B-B14F-4D97-AF65-F5344CB8AC3E}">
        <p14:creationId xmlns:p14="http://schemas.microsoft.com/office/powerpoint/2010/main" val="2967465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Forma&#10;&#10;Descripción generada automáticamente">
            <a:extLst>
              <a:ext uri="{FF2B5EF4-FFF2-40B4-BE49-F238E27FC236}">
                <a16:creationId xmlns:a16="http://schemas.microsoft.com/office/drawing/2014/main" id="{1590308E-491E-C27D-73BB-0E312EF78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FB149844-257F-4F76-81ED-A318C8932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779" y="2721578"/>
            <a:ext cx="10503568" cy="231355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Es el proceso dirigido a dar apariencia de legalidad al producto de actividades delictivas o aquellos carentes de justificación económica licita o causa legal de su procedencia a ocultar su origen para garantizar su disfrute.</a:t>
            </a:r>
          </a:p>
          <a:p>
            <a:pPr marL="0" indent="0">
              <a:buNone/>
            </a:pPr>
            <a:endParaRPr lang="es-ES" sz="18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HN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HN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6BC1D5D-EA50-4BB1-8858-0B0A207D30D2}"/>
              </a:ext>
            </a:extLst>
          </p:cNvPr>
          <p:cNvSpPr/>
          <p:nvPr/>
        </p:nvSpPr>
        <p:spPr>
          <a:xfrm>
            <a:off x="2752892" y="1763107"/>
            <a:ext cx="71849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dirty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¿Qué es lavado de Activos?</a:t>
            </a:r>
            <a:endParaRPr lang="es-HN" sz="4000" b="1" dirty="0">
              <a:ln w="0"/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1ED6479-8E0B-48FF-AE83-BC5C9A3BB192}"/>
              </a:ext>
            </a:extLst>
          </p:cNvPr>
          <p:cNvSpPr/>
          <p:nvPr/>
        </p:nvSpPr>
        <p:spPr>
          <a:xfrm rot="10800000" flipV="1">
            <a:off x="3806865" y="5423688"/>
            <a:ext cx="68888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Art. 2 Definiciones, Ley Especial Contra el Lavado de Activos.</a:t>
            </a:r>
            <a:endParaRPr lang="es-HN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119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magen que contiene Forma&#10;&#10;Descripción generada automáticamente">
            <a:extLst>
              <a:ext uri="{FF2B5EF4-FFF2-40B4-BE49-F238E27FC236}">
                <a16:creationId xmlns:a16="http://schemas.microsoft.com/office/drawing/2014/main" id="{88B0AD40-7F08-7F71-07AA-BE8B1E21B7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4063"/>
            <a:ext cx="12192000" cy="6882063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045BC0-31D5-4476-A442-71AF63F86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101" y="3111925"/>
            <a:ext cx="10595468" cy="1969508"/>
          </a:xfrm>
        </p:spPr>
        <p:txBody>
          <a:bodyPr>
            <a:normAutofit/>
          </a:bodyPr>
          <a:lstStyle/>
          <a:p>
            <a:pPr marL="685800" indent="-457200" algn="just">
              <a:lnSpc>
                <a:spcPct val="150000"/>
              </a:lnSpc>
              <a:buClr>
                <a:srgbClr val="009933"/>
              </a:buClr>
              <a:buFont typeface="+mj-lt"/>
              <a:buAutoNum type="arabicParenR"/>
            </a:pP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Porque los recursos que se utilizan provienen de Actos delictivos. </a:t>
            </a:r>
          </a:p>
          <a:p>
            <a:pPr marL="685800" indent="-457200" algn="just">
              <a:lnSpc>
                <a:spcPct val="150000"/>
              </a:lnSpc>
              <a:buClr>
                <a:srgbClr val="009933"/>
              </a:buClr>
              <a:buFont typeface="+mj-lt"/>
              <a:buAutoNum type="arabicParenR"/>
            </a:pP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En tal sentido, su acción, está penada por la Ley, pudiéndose cometer dos tipos de delito.</a:t>
            </a:r>
            <a:endParaRPr lang="es-HN" sz="24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buNone/>
            </a:pPr>
            <a:endParaRPr lang="es-HN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HN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ECEAA9C-0892-4FAF-A987-048910DF8F9C}"/>
              </a:ext>
            </a:extLst>
          </p:cNvPr>
          <p:cNvSpPr/>
          <p:nvPr/>
        </p:nvSpPr>
        <p:spPr>
          <a:xfrm>
            <a:off x="1603167" y="1731117"/>
            <a:ext cx="9522733" cy="1200329"/>
          </a:xfrm>
          <a:prstGeom prst="rect">
            <a:avLst/>
          </a:prstGeom>
          <a:noFill/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cap="none" spc="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¿Por qué el Lavado de Activos es un delito?</a:t>
            </a:r>
            <a:endParaRPr lang="es-HN" sz="3600" b="1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C3F685B-8E49-4EC2-9529-E2C63EC45F27}"/>
              </a:ext>
            </a:extLst>
          </p:cNvPr>
          <p:cNvSpPr/>
          <p:nvPr/>
        </p:nvSpPr>
        <p:spPr>
          <a:xfrm>
            <a:off x="4275116" y="5371646"/>
            <a:ext cx="664961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b="1" cap="none" spc="0" dirty="0">
                <a:ln w="0"/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Decreto No. 144-2014-Ley Especial Contra el Lavado de Activos.</a:t>
            </a:r>
            <a:endParaRPr lang="es-HN" sz="1600" b="1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626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Forma&#10;&#10;Descripción generada automáticamente">
            <a:extLst>
              <a:ext uri="{FF2B5EF4-FFF2-40B4-BE49-F238E27FC236}">
                <a16:creationId xmlns:a16="http://schemas.microsoft.com/office/drawing/2014/main" id="{74F9E61E-2AF6-B417-6132-09DFEC767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0CDD103-7476-420E-9E3F-F3A5241A3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80590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CULPOSO</a:t>
            </a:r>
            <a:endParaRPr lang="es-HN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EF658D-7AF2-4DCC-BB9A-7EE0C828F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432" y="3000842"/>
            <a:ext cx="10912642" cy="241431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400" dirty="0">
                <a:latin typeface="Georgia" panose="02040502050405020303" pitchFamily="18" charset="0"/>
                <a:cs typeface="Arial" panose="020B0604020202020204" pitchFamily="34" charset="0"/>
              </a:rPr>
              <a:t>Cuando es el resultado de la imprudencia, impericia o negligencia. </a:t>
            </a:r>
            <a:endParaRPr lang="en-US" sz="24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2400" b="1" dirty="0">
                <a:latin typeface="Georgia" panose="02040502050405020303" pitchFamily="18" charset="0"/>
                <a:cs typeface="Arial" panose="020B0604020202020204" pitchFamily="34" charset="0"/>
              </a:rPr>
              <a:t>Decreto No. 144-2014-Ley Especial Contra el Lavado de Activos.</a:t>
            </a:r>
            <a:endParaRPr lang="en-US" sz="24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909075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Forma&#10;&#10;Descripción generada automáticamente">
            <a:extLst>
              <a:ext uri="{FF2B5EF4-FFF2-40B4-BE49-F238E27FC236}">
                <a16:creationId xmlns:a16="http://schemas.microsoft.com/office/drawing/2014/main" id="{F8FFE12F-8908-A9BC-C7F8-9C7F0EEA6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9764046-C1DD-4F59-9713-7AC2E25D2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55048"/>
            <a:ext cx="12191999" cy="1325563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DOLOSO</a:t>
            </a:r>
            <a:endParaRPr lang="es-HN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AD8419-F30E-4F3C-9F22-815A52F51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967325"/>
            <a:ext cx="10335125" cy="223562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Cuando responde a la decisión propia de ejecutarlo.</a:t>
            </a:r>
            <a:endParaRPr lang="en-US" sz="24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24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Decreto No. 144-2014-Ley Especial Contra el Lavado de Activos.</a:t>
            </a:r>
            <a:endParaRPr lang="en-US" sz="24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871477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Forma&#10;&#10;Descripción generada automáticamente">
            <a:extLst>
              <a:ext uri="{FF2B5EF4-FFF2-40B4-BE49-F238E27FC236}">
                <a16:creationId xmlns:a16="http://schemas.microsoft.com/office/drawing/2014/main" id="{CCD194C8-ED19-9492-8B1F-7FD6946C4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4064"/>
            <a:ext cx="12192000" cy="688206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AB84E54-A7D0-431C-8255-9A0BB2BCC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442" y="2135847"/>
            <a:ext cx="10070432" cy="358634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ES" sz="25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Los delincuentes mediante el movimiento de activos y dinero buscan crear apariencia legal en sus ganancias o por lo menos, que se dificulte seguir o rastrear el origen ilícito de las mismas</a:t>
            </a:r>
            <a:r>
              <a:rPr lang="es-ES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br>
              <a:rPr lang="es-HN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HN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387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Forma&#10;&#10;Descripción generada automáticamente">
            <a:extLst>
              <a:ext uri="{FF2B5EF4-FFF2-40B4-BE49-F238E27FC236}">
                <a16:creationId xmlns:a16="http://schemas.microsoft.com/office/drawing/2014/main" id="{B81CA168-369A-9B5E-77F2-EE28F50C47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F873778-3B0F-4097-8593-74F00E04C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1309" y="2011570"/>
            <a:ext cx="8348353" cy="1325563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Art. 36 Ley Especial Contra el Lavado de Activos</a:t>
            </a:r>
            <a:endParaRPr lang="es-HN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0424D9-31A3-4731-93A6-AA82F549C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221" y="3520867"/>
            <a:ext cx="10287000" cy="18526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El lavado de activos incluye aspectos como adquirir, custodiar, invertir, transformar, ocultar, transportar o comercializar bienes o dinero de origen ilícito.</a:t>
            </a:r>
            <a:endParaRPr lang="es-HN" sz="24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5190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Forma&#10;&#10;Descripción generada automáticamente">
            <a:extLst>
              <a:ext uri="{FF2B5EF4-FFF2-40B4-BE49-F238E27FC236}">
                <a16:creationId xmlns:a16="http://schemas.microsoft.com/office/drawing/2014/main" id="{224F0F95-60A4-234A-2C63-8650470840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B9A0ACD-F723-449E-BA94-403523E15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738" y="1875308"/>
            <a:ext cx="9431977" cy="1325563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Art.2,31,33,42- Ley Especial Contra el Lavado de Activos</a:t>
            </a:r>
            <a:endParaRPr lang="es-HN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18C663-C591-432E-9FDB-4B5C653EB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596" y="3261031"/>
            <a:ext cx="10188119" cy="26260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s-E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Es responsabilidad de la Cooperativa como Institución Supervisada monitorear, vigilar y controlar todas las operaciones de sus afiliados y dar seguimiento a aquellas transacciones que se presentan como sospechosas.</a:t>
            </a:r>
            <a:endParaRPr lang="es-HN" sz="24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75208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602</Words>
  <Application>Microsoft Office PowerPoint</Application>
  <PresentationFormat>Panorámica</PresentationFormat>
  <Paragraphs>41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Georgia</vt:lpstr>
      <vt:lpstr>TimesNewRomanPS-BoldMT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CULPOSO</vt:lpstr>
      <vt:lpstr>DOLOSO</vt:lpstr>
      <vt:lpstr>Los delincuentes mediante el movimiento de activos y dinero buscan crear apariencia legal en sus ganancias o por lo menos, que se dificulte seguir o rastrear el origen ilícito de las mismas.  </vt:lpstr>
      <vt:lpstr>Art. 36 Ley Especial Contra el Lavado de Activos</vt:lpstr>
      <vt:lpstr>Art.2,31,33,42- Ley Especial Contra el Lavado de Activos</vt:lpstr>
      <vt:lpstr>Art.2 y 27, - Ley Especial Contra el Lavado de Activos</vt:lpstr>
      <vt:lpstr>Cuando se habla dinero Ilícito se habla de bienes y dinero proveniente de:</vt:lpstr>
      <vt:lpstr>Cuando se habla dinero Ilícito se habla de bienes y dinero proveniente de:</vt:lpstr>
      <vt:lpstr>¿Qué sanciones establece la Ley Especial Contra el Lavado de Activos?</vt:lpstr>
      <vt:lpstr>Presentación de PowerPoint</vt:lpstr>
      <vt:lpstr>¡Servicios Financieros con Fines Solidarios!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DARWIN ALEJANDRO BANEGAS LOPEZ</dc:creator>
  <cp:lastModifiedBy>Dayanara Michell Nuñez Nuñez</cp:lastModifiedBy>
  <cp:revision>81</cp:revision>
  <dcterms:created xsi:type="dcterms:W3CDTF">2020-12-28T20:18:13Z</dcterms:created>
  <dcterms:modified xsi:type="dcterms:W3CDTF">2022-11-04T22:24:42Z</dcterms:modified>
</cp:coreProperties>
</file>